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10" y="-6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F98C159-7F01-4AC0-B325-19FCDB53E49F}" type="datetimeFigureOut">
              <a:rPr lang="en-US" smtClean="0"/>
              <a:t>10/12/2015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F8A15EB-5136-4FAA-A02D-3E8374BFD606}" type="slidenum">
              <a:rPr lang="en-US" smtClean="0"/>
              <a:t>‹#›</a:t>
            </a:fld>
            <a:endParaRPr lang="en-US"/>
          </a:p>
        </p:txBody>
      </p:sp>
    </p:spTree>
    <p:extLst>
      <p:ext uri="{BB962C8B-B14F-4D97-AF65-F5344CB8AC3E}">
        <p14:creationId xmlns:p14="http://schemas.microsoft.com/office/powerpoint/2010/main" val="1020707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026BCFA-B0E4-4EFE-8600-9DC774B8EE56}" type="datetimeFigureOut">
              <a:rPr lang="en-US" smtClean="0"/>
              <a:t>10/12/2015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F9F7703-D5DD-4CF4-9F88-CDBA2BA5CCF0}" type="slidenum">
              <a:rPr lang="en-US" smtClean="0"/>
              <a:t>‹#›</a:t>
            </a:fld>
            <a:endParaRPr lang="en-US"/>
          </a:p>
        </p:txBody>
      </p:sp>
    </p:spTree>
    <p:extLst>
      <p:ext uri="{BB962C8B-B14F-4D97-AF65-F5344CB8AC3E}">
        <p14:creationId xmlns:p14="http://schemas.microsoft.com/office/powerpoint/2010/main" val="367276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1</a:t>
            </a:fld>
            <a:endParaRPr lang="en-US"/>
          </a:p>
        </p:txBody>
      </p:sp>
    </p:spTree>
    <p:extLst>
      <p:ext uri="{BB962C8B-B14F-4D97-AF65-F5344CB8AC3E}">
        <p14:creationId xmlns:p14="http://schemas.microsoft.com/office/powerpoint/2010/main" val="208038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10</a:t>
            </a:fld>
            <a:endParaRPr lang="en-US"/>
          </a:p>
        </p:txBody>
      </p:sp>
    </p:spTree>
    <p:extLst>
      <p:ext uri="{BB962C8B-B14F-4D97-AF65-F5344CB8AC3E}">
        <p14:creationId xmlns:p14="http://schemas.microsoft.com/office/powerpoint/2010/main" val="3962746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11</a:t>
            </a:fld>
            <a:endParaRPr lang="en-US"/>
          </a:p>
        </p:txBody>
      </p:sp>
    </p:spTree>
    <p:extLst>
      <p:ext uri="{BB962C8B-B14F-4D97-AF65-F5344CB8AC3E}">
        <p14:creationId xmlns:p14="http://schemas.microsoft.com/office/powerpoint/2010/main" val="344568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12</a:t>
            </a:fld>
            <a:endParaRPr lang="en-US"/>
          </a:p>
        </p:txBody>
      </p:sp>
    </p:spTree>
    <p:extLst>
      <p:ext uri="{BB962C8B-B14F-4D97-AF65-F5344CB8AC3E}">
        <p14:creationId xmlns:p14="http://schemas.microsoft.com/office/powerpoint/2010/main" val="254525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2</a:t>
            </a:fld>
            <a:endParaRPr lang="en-US"/>
          </a:p>
        </p:txBody>
      </p:sp>
    </p:spTree>
    <p:extLst>
      <p:ext uri="{BB962C8B-B14F-4D97-AF65-F5344CB8AC3E}">
        <p14:creationId xmlns:p14="http://schemas.microsoft.com/office/powerpoint/2010/main" val="132194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3</a:t>
            </a:fld>
            <a:endParaRPr lang="en-US"/>
          </a:p>
        </p:txBody>
      </p:sp>
    </p:spTree>
    <p:extLst>
      <p:ext uri="{BB962C8B-B14F-4D97-AF65-F5344CB8AC3E}">
        <p14:creationId xmlns:p14="http://schemas.microsoft.com/office/powerpoint/2010/main" val="11376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4</a:t>
            </a:fld>
            <a:endParaRPr lang="en-US"/>
          </a:p>
        </p:txBody>
      </p:sp>
    </p:spTree>
    <p:extLst>
      <p:ext uri="{BB962C8B-B14F-4D97-AF65-F5344CB8AC3E}">
        <p14:creationId xmlns:p14="http://schemas.microsoft.com/office/powerpoint/2010/main" val="375343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5</a:t>
            </a:fld>
            <a:endParaRPr lang="en-US"/>
          </a:p>
        </p:txBody>
      </p:sp>
    </p:spTree>
    <p:extLst>
      <p:ext uri="{BB962C8B-B14F-4D97-AF65-F5344CB8AC3E}">
        <p14:creationId xmlns:p14="http://schemas.microsoft.com/office/powerpoint/2010/main" val="322851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6</a:t>
            </a:fld>
            <a:endParaRPr lang="en-US"/>
          </a:p>
        </p:txBody>
      </p:sp>
    </p:spTree>
    <p:extLst>
      <p:ext uri="{BB962C8B-B14F-4D97-AF65-F5344CB8AC3E}">
        <p14:creationId xmlns:p14="http://schemas.microsoft.com/office/powerpoint/2010/main" val="387841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7</a:t>
            </a:fld>
            <a:endParaRPr lang="en-US"/>
          </a:p>
        </p:txBody>
      </p:sp>
    </p:spTree>
    <p:extLst>
      <p:ext uri="{BB962C8B-B14F-4D97-AF65-F5344CB8AC3E}">
        <p14:creationId xmlns:p14="http://schemas.microsoft.com/office/powerpoint/2010/main" val="124137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8</a:t>
            </a:fld>
            <a:endParaRPr lang="en-US"/>
          </a:p>
        </p:txBody>
      </p:sp>
    </p:spTree>
    <p:extLst>
      <p:ext uri="{BB962C8B-B14F-4D97-AF65-F5344CB8AC3E}">
        <p14:creationId xmlns:p14="http://schemas.microsoft.com/office/powerpoint/2010/main" val="2894934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F7703-D5DD-4CF4-9F88-CDBA2BA5CCF0}" type="slidenum">
              <a:rPr lang="en-US" smtClean="0"/>
              <a:t>9</a:t>
            </a:fld>
            <a:endParaRPr lang="en-US"/>
          </a:p>
        </p:txBody>
      </p:sp>
    </p:spTree>
    <p:extLst>
      <p:ext uri="{BB962C8B-B14F-4D97-AF65-F5344CB8AC3E}">
        <p14:creationId xmlns:p14="http://schemas.microsoft.com/office/powerpoint/2010/main" val="73176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6CFB06-E4EE-449C-B914-0BFCA3A49F86}"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9A62-D4FE-44C9-A6CB-1AD3B19F55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CFB06-E4EE-449C-B914-0BFCA3A49F86}"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9A62-D4FE-44C9-A6CB-1AD3B19F55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CFB06-E4EE-449C-B914-0BFCA3A49F86}"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9A62-D4FE-44C9-A6CB-1AD3B19F55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6CFB06-E4EE-449C-B914-0BFCA3A49F86}"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9A62-D4FE-44C9-A6CB-1AD3B19F55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46CFB06-E4EE-449C-B914-0BFCA3A49F86}"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9A62-D4FE-44C9-A6CB-1AD3B19F55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6CFB06-E4EE-449C-B914-0BFCA3A49F86}"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19A62-D4FE-44C9-A6CB-1AD3B19F551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6CFB06-E4EE-449C-B914-0BFCA3A49F86}" type="datetimeFigureOut">
              <a:rPr lang="en-US" smtClean="0"/>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19A62-D4FE-44C9-A6CB-1AD3B19F55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CFB06-E4EE-449C-B914-0BFCA3A49F86}" type="datetimeFigureOut">
              <a:rPr lang="en-US" smtClean="0"/>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19A62-D4FE-44C9-A6CB-1AD3B19F55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CFB06-E4EE-449C-B914-0BFCA3A49F86}" type="datetimeFigureOut">
              <a:rPr lang="en-US" smtClean="0"/>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19A62-D4FE-44C9-A6CB-1AD3B19F55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46CFB06-E4EE-449C-B914-0BFCA3A49F86}" type="datetimeFigureOut">
              <a:rPr lang="en-US" smtClean="0"/>
              <a:t>10/12/2015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7A19A62-D4FE-44C9-A6CB-1AD3B19F55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FB06-E4EE-449C-B914-0BFCA3A49F86}"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19A62-D4FE-44C9-A6CB-1AD3B19F55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46CFB06-E4EE-449C-B914-0BFCA3A49F86}" type="datetimeFigureOut">
              <a:rPr lang="en-US" smtClean="0"/>
              <a:t>10/12/2015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7A19A62-D4FE-44C9-A6CB-1AD3B19F55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avid@sado.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badger@michigan.gov"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mdavid@sado.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ado.org/Articles/Article/363"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sado.org/locate/reentry"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Resentencings:  mitigating, litigating and getting results</a:t>
            </a:r>
            <a:endParaRPr lang="en-US" sz="2800" dirty="0"/>
          </a:p>
        </p:txBody>
      </p:sp>
      <p:sp>
        <p:nvSpPr>
          <p:cNvPr id="3" name="Subtitle 2"/>
          <p:cNvSpPr>
            <a:spLocks noGrp="1"/>
          </p:cNvSpPr>
          <p:nvPr>
            <p:ph type="subTitle" idx="1"/>
          </p:nvPr>
        </p:nvSpPr>
        <p:spPr/>
        <p:txBody>
          <a:bodyPr/>
          <a:lstStyle/>
          <a:p>
            <a:r>
              <a:rPr lang="en-US" dirty="0" smtClean="0"/>
              <a:t>MAACS training - Fall 2015</a:t>
            </a:r>
            <a:endParaRPr lang="en-US" dirty="0"/>
          </a:p>
        </p:txBody>
      </p:sp>
      <p:sp>
        <p:nvSpPr>
          <p:cNvPr id="4" name="TextBox 3"/>
          <p:cNvSpPr txBox="1"/>
          <p:nvPr/>
        </p:nvSpPr>
        <p:spPr>
          <a:xfrm>
            <a:off x="5334000" y="5638800"/>
            <a:ext cx="3657600" cy="923330"/>
          </a:xfrm>
          <a:prstGeom prst="rect">
            <a:avLst/>
          </a:prstGeom>
          <a:noFill/>
        </p:spPr>
        <p:txBody>
          <a:bodyPr wrap="square" rtlCol="0">
            <a:spAutoFit/>
          </a:bodyPr>
          <a:lstStyle/>
          <a:p>
            <a:r>
              <a:rPr lang="en-US" dirty="0" err="1" smtClean="0"/>
              <a:t>Marilena</a:t>
            </a:r>
            <a:r>
              <a:rPr lang="en-US" dirty="0" smtClean="0"/>
              <a:t> David-Martin</a:t>
            </a:r>
          </a:p>
          <a:p>
            <a:r>
              <a:rPr lang="en-US" dirty="0" smtClean="0"/>
              <a:t>State Appellate Defender Office</a:t>
            </a:r>
          </a:p>
          <a:p>
            <a:r>
              <a:rPr lang="en-US" dirty="0" smtClean="0">
                <a:hlinkClick r:id="rId3"/>
              </a:rPr>
              <a:t>mdavid@sado.org</a:t>
            </a:r>
            <a:r>
              <a:rPr lang="en-US" dirty="0" smtClean="0"/>
              <a:t> | 313-256-9833</a:t>
            </a:r>
            <a:endParaRPr lang="en-US" dirty="0"/>
          </a:p>
        </p:txBody>
      </p:sp>
    </p:spTree>
    <p:extLst>
      <p:ext uri="{BB962C8B-B14F-4D97-AF65-F5344CB8AC3E}">
        <p14:creationId xmlns:p14="http://schemas.microsoft.com/office/powerpoint/2010/main" val="65336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01040"/>
          </a:xfrm>
        </p:spPr>
        <p:txBody>
          <a:bodyPr/>
          <a:lstStyle/>
          <a:p>
            <a:r>
              <a:rPr lang="en-US" dirty="0" smtClean="0"/>
              <a:t>STEP 6:  FINISH THE JOB</a:t>
            </a:r>
            <a:endParaRPr lang="en-US" dirty="0"/>
          </a:p>
        </p:txBody>
      </p:sp>
      <p:sp>
        <p:nvSpPr>
          <p:cNvPr id="3" name="TextBox 2"/>
          <p:cNvSpPr txBox="1"/>
          <p:nvPr/>
        </p:nvSpPr>
        <p:spPr>
          <a:xfrm>
            <a:off x="762000" y="1072506"/>
            <a:ext cx="7848600" cy="4247317"/>
          </a:xfrm>
          <a:prstGeom prst="rect">
            <a:avLst/>
          </a:prstGeom>
          <a:noFill/>
        </p:spPr>
        <p:txBody>
          <a:bodyPr wrap="square" rtlCol="0">
            <a:spAutoFit/>
          </a:bodyPr>
          <a:lstStyle/>
          <a:p>
            <a:pPr lvl="0"/>
            <a:r>
              <a:rPr lang="en-US" dirty="0"/>
              <a:t>Follow up with court to ensure that amended judgment of sentence is produced and is accurate. </a:t>
            </a:r>
            <a:endParaRPr lang="en-US" dirty="0" smtClean="0"/>
          </a:p>
          <a:p>
            <a:pPr lvl="0"/>
            <a:endParaRPr lang="en-US" dirty="0"/>
          </a:p>
          <a:p>
            <a:pPr lvl="0"/>
            <a:r>
              <a:rPr lang="en-US" dirty="0" smtClean="0"/>
              <a:t>Ensure </a:t>
            </a:r>
            <a:r>
              <a:rPr lang="en-US" dirty="0"/>
              <a:t>PSR was updated and transmitted to MDOC and client if applicable. </a:t>
            </a:r>
          </a:p>
          <a:p>
            <a:endParaRPr lang="en-US" dirty="0"/>
          </a:p>
          <a:p>
            <a:pPr lvl="0"/>
            <a:r>
              <a:rPr lang="en-US" dirty="0"/>
              <a:t>If applicable, notify the parole board if the client has now served his minimum or more than his new minimum so that they can expediently initiate the review process.  </a:t>
            </a:r>
          </a:p>
          <a:p>
            <a:endParaRPr lang="en-US" dirty="0"/>
          </a:p>
          <a:p>
            <a:pPr lvl="0"/>
            <a:r>
              <a:rPr lang="en-US" dirty="0"/>
              <a:t>Two weeks after sentencing, be sure that the MDOC has received </a:t>
            </a:r>
            <a:r>
              <a:rPr lang="en-US" dirty="0" smtClean="0"/>
              <a:t> and processed the </a:t>
            </a:r>
            <a:r>
              <a:rPr lang="en-US" dirty="0"/>
              <a:t>amended judgment of sentence by contacting Time Comp. </a:t>
            </a:r>
          </a:p>
          <a:p>
            <a:endParaRPr lang="en-US" dirty="0"/>
          </a:p>
          <a:p>
            <a:pPr lvl="0"/>
            <a:r>
              <a:rPr lang="en-US" dirty="0"/>
              <a:t>Provide your client with copies of the amended judgment of sentence, orders, PSR, etc.  </a:t>
            </a:r>
            <a:endParaRPr lang="en-US" dirty="0" smtClean="0"/>
          </a:p>
          <a:p>
            <a:endParaRPr lang="en-US" dirty="0" smtClean="0"/>
          </a:p>
        </p:txBody>
      </p:sp>
      <p:grpSp>
        <p:nvGrpSpPr>
          <p:cNvPr id="5" name="Group 4"/>
          <p:cNvGrpSpPr/>
          <p:nvPr/>
        </p:nvGrpSpPr>
        <p:grpSpPr>
          <a:xfrm>
            <a:off x="876300" y="1552575"/>
            <a:ext cx="7391400" cy="3752850"/>
            <a:chOff x="0" y="0"/>
            <a:chExt cx="7391400" cy="375285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6442" t="19658" r="17307" b="29630"/>
            <a:stretch/>
          </p:blipFill>
          <p:spPr bwMode="auto">
            <a:xfrm>
              <a:off x="0" y="0"/>
              <a:ext cx="7391400" cy="3752850"/>
            </a:xfrm>
            <a:prstGeom prst="rect">
              <a:avLst/>
            </a:prstGeom>
            <a:ln>
              <a:solidFill>
                <a:srgbClr val="000000"/>
              </a:solid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752975" y="200025"/>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350" b="1">
                  <a:effectLst/>
                  <a:latin typeface="Times New Roman"/>
                  <a:ea typeface="Times New Roman"/>
                </a:rPr>
                <a:t>ATTACHMENT PAGE 25</a:t>
              </a:r>
              <a:endParaRPr lang="en-US" sz="1200">
                <a:effectLst/>
                <a:latin typeface="Times New Roman"/>
                <a:ea typeface="Times New Roman"/>
              </a:endParaRPr>
            </a:p>
          </p:txBody>
        </p:sp>
      </p:grpSp>
    </p:spTree>
    <p:extLst>
      <p:ext uri="{BB962C8B-B14F-4D97-AF65-F5344CB8AC3E}">
        <p14:creationId xmlns:p14="http://schemas.microsoft.com/office/powerpoint/2010/main" val="97195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01040"/>
          </a:xfrm>
        </p:spPr>
        <p:txBody>
          <a:bodyPr/>
          <a:lstStyle/>
          <a:p>
            <a:r>
              <a:rPr lang="en-US" dirty="0" smtClean="0"/>
              <a:t>STEP 6:  FINISH THE JOB (continued)</a:t>
            </a:r>
            <a:endParaRPr lang="en-US" dirty="0"/>
          </a:p>
        </p:txBody>
      </p:sp>
      <p:sp>
        <p:nvSpPr>
          <p:cNvPr id="3" name="TextBox 2"/>
          <p:cNvSpPr txBox="1"/>
          <p:nvPr/>
        </p:nvSpPr>
        <p:spPr>
          <a:xfrm>
            <a:off x="762000" y="1072506"/>
            <a:ext cx="7848600" cy="3970318"/>
          </a:xfrm>
          <a:prstGeom prst="rect">
            <a:avLst/>
          </a:prstGeom>
          <a:noFill/>
        </p:spPr>
        <p:txBody>
          <a:bodyPr wrap="square" rtlCol="0">
            <a:spAutoFit/>
          </a:bodyPr>
          <a:lstStyle/>
          <a:p>
            <a:r>
              <a:rPr lang="en-US" dirty="0" smtClean="0"/>
              <a:t>If the client received a reduction in court costs/fines/fees, extra follow up may be needed. </a:t>
            </a:r>
          </a:p>
          <a:p>
            <a:pPr marL="742950" lvl="1" indent="-285750">
              <a:buFont typeface="Arial" panose="020B0604020202020204" pitchFamily="34" charset="0"/>
              <a:buChar char="•"/>
            </a:pPr>
            <a:r>
              <a:rPr lang="en-US" dirty="0" smtClean="0"/>
              <a:t>Vacation or reduction of </a:t>
            </a:r>
            <a:r>
              <a:rPr lang="en-US" i="1" u="sng" dirty="0" smtClean="0"/>
              <a:t>court </a:t>
            </a:r>
            <a:r>
              <a:rPr lang="en-US" i="1" u="sng" dirty="0"/>
              <a:t>costs, fines </a:t>
            </a:r>
            <a:r>
              <a:rPr lang="en-US" i="1" u="sng" dirty="0" smtClean="0"/>
              <a:t>and fees </a:t>
            </a:r>
            <a:r>
              <a:rPr lang="en-US" dirty="0" smtClean="0"/>
              <a:t>necessitates an Amended </a:t>
            </a:r>
            <a:r>
              <a:rPr lang="en-US" dirty="0"/>
              <a:t>Order to Remit Prisoner </a:t>
            </a:r>
            <a:r>
              <a:rPr lang="en-US" dirty="0" smtClean="0"/>
              <a:t>Funds in </a:t>
            </a:r>
            <a:r>
              <a:rPr lang="en-US" dirty="0"/>
              <a:t>order for those reductions to be processed by the MDOC.  </a:t>
            </a:r>
            <a:r>
              <a:rPr lang="en-US" dirty="0" smtClean="0"/>
              <a:t>*Note </a:t>
            </a:r>
            <a:r>
              <a:rPr lang="en-US" dirty="0"/>
              <a:t>that you do not want to ask the trial court for an Amended Order to Remit Prisoner Funds if the court never imposed such an order in the first place! </a:t>
            </a:r>
            <a:endParaRPr lang="en-US" dirty="0" smtClean="0"/>
          </a:p>
          <a:p>
            <a:pPr marL="742950" lvl="1" indent="-285750">
              <a:buFont typeface="Arial" panose="020B0604020202020204" pitchFamily="34" charset="0"/>
              <a:buChar char="•"/>
            </a:pPr>
            <a:r>
              <a:rPr lang="en-US" dirty="0" smtClean="0"/>
              <a:t>If </a:t>
            </a:r>
            <a:r>
              <a:rPr lang="en-US" i="1" u="sng" dirty="0" smtClean="0"/>
              <a:t>restitution</a:t>
            </a:r>
            <a:r>
              <a:rPr lang="en-US" dirty="0" smtClean="0"/>
              <a:t> </a:t>
            </a:r>
            <a:r>
              <a:rPr lang="en-US" dirty="0"/>
              <a:t>is reduced, an AJOS is sufficient for the MDOC to process that reduction.  </a:t>
            </a:r>
            <a:endParaRPr lang="en-US" dirty="0" smtClean="0"/>
          </a:p>
          <a:p>
            <a:pPr marL="742950" lvl="1" indent="-285750">
              <a:buFont typeface="Arial" panose="020B0604020202020204" pitchFamily="34" charset="0"/>
              <a:buChar char="•"/>
            </a:pPr>
            <a:r>
              <a:rPr lang="en-US" dirty="0" smtClean="0"/>
              <a:t>Amended </a:t>
            </a:r>
            <a:r>
              <a:rPr lang="en-US" dirty="0"/>
              <a:t>Orders to Remit can be sent to the MDOC by mail at 4000 Cooper Street, Jackson, MI 49201, by fax at 517-780-6093, or to Carla Badger, Manager of the Court Orders Unit of Prisoner Accounting, </a:t>
            </a:r>
            <a:r>
              <a:rPr lang="en-US" u="sng" dirty="0">
                <a:hlinkClick r:id="rId3"/>
              </a:rPr>
              <a:t>badger@michigan.gov</a:t>
            </a:r>
            <a:r>
              <a:rPr lang="en-US" dirty="0"/>
              <a:t>. Amended Judgments of Sentences can be sent to Time Comp. </a:t>
            </a:r>
            <a:endParaRPr lang="en-US" dirty="0" smtClean="0"/>
          </a:p>
        </p:txBody>
      </p:sp>
      <p:sp>
        <p:nvSpPr>
          <p:cNvPr id="6" name="TextBox 5"/>
          <p:cNvSpPr txBox="1"/>
          <p:nvPr/>
        </p:nvSpPr>
        <p:spPr>
          <a:xfrm>
            <a:off x="2971800" y="5257800"/>
            <a:ext cx="6003851" cy="2031325"/>
          </a:xfrm>
          <a:prstGeom prst="rect">
            <a:avLst/>
          </a:prstGeom>
          <a:noFill/>
        </p:spPr>
        <p:txBody>
          <a:bodyPr wrap="square" rtlCol="0">
            <a:spAutoFit/>
          </a:bodyPr>
          <a:lstStyle/>
          <a:p>
            <a:pPr algn="r"/>
            <a:endParaRPr lang="en-US" b="1" dirty="0" smtClean="0"/>
          </a:p>
          <a:p>
            <a:pPr algn="r"/>
            <a:r>
              <a:rPr lang="en-US" b="1" dirty="0" smtClean="0"/>
              <a:t>ADDITIONAL NOTE:</a:t>
            </a:r>
            <a:r>
              <a:rPr lang="en-US" dirty="0" smtClean="0"/>
              <a:t> </a:t>
            </a:r>
          </a:p>
          <a:p>
            <a:pPr lvl="0" algn="r"/>
            <a:r>
              <a:rPr lang="en-US" dirty="0" smtClean="0"/>
              <a:t>If you secured a time cut, let us know for inclusion in SADO’s Criminal Defense Newsletter. Either post your story on the SADO Forum or email me your results for inclusion. </a:t>
            </a:r>
          </a:p>
          <a:p>
            <a:r>
              <a:rPr lang="en-US" dirty="0" smtClean="0"/>
              <a:t> </a:t>
            </a:r>
          </a:p>
          <a:p>
            <a:pPr algn="r"/>
            <a:endParaRPr lang="en-US" dirty="0"/>
          </a:p>
        </p:txBody>
      </p:sp>
    </p:spTree>
    <p:extLst>
      <p:ext uri="{BB962C8B-B14F-4D97-AF65-F5344CB8AC3E}">
        <p14:creationId xmlns:p14="http://schemas.microsoft.com/office/powerpoint/2010/main" val="15172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GOOD LUCK! </a:t>
            </a:r>
            <a:endParaRPr lang="en-US" sz="6600" dirty="0"/>
          </a:p>
        </p:txBody>
      </p:sp>
      <p:sp>
        <p:nvSpPr>
          <p:cNvPr id="3" name="Subtitle 2"/>
          <p:cNvSpPr>
            <a:spLocks noGrp="1"/>
          </p:cNvSpPr>
          <p:nvPr>
            <p:ph type="subTitle" idx="1"/>
          </p:nvPr>
        </p:nvSpPr>
        <p:spPr/>
        <p:txBody>
          <a:bodyPr/>
          <a:lstStyle/>
          <a:p>
            <a:r>
              <a:rPr lang="en-US" dirty="0" smtClean="0"/>
              <a:t>MAACS training - Fall 2015</a:t>
            </a:r>
            <a:endParaRPr lang="en-US" dirty="0"/>
          </a:p>
        </p:txBody>
      </p:sp>
      <p:sp>
        <p:nvSpPr>
          <p:cNvPr id="4" name="TextBox 3"/>
          <p:cNvSpPr txBox="1"/>
          <p:nvPr/>
        </p:nvSpPr>
        <p:spPr>
          <a:xfrm>
            <a:off x="5334000" y="4900136"/>
            <a:ext cx="3657600" cy="1754326"/>
          </a:xfrm>
          <a:prstGeom prst="rect">
            <a:avLst/>
          </a:prstGeom>
          <a:noFill/>
        </p:spPr>
        <p:txBody>
          <a:bodyPr wrap="square" rtlCol="0">
            <a:spAutoFit/>
          </a:bodyPr>
          <a:lstStyle/>
          <a:p>
            <a:r>
              <a:rPr lang="en-US" dirty="0" smtClean="0"/>
              <a:t>Please feel free to contact me with any questions. </a:t>
            </a:r>
          </a:p>
          <a:p>
            <a:endParaRPr lang="en-US" dirty="0" smtClean="0"/>
          </a:p>
          <a:p>
            <a:r>
              <a:rPr lang="en-US" dirty="0" err="1" smtClean="0"/>
              <a:t>Marilena</a:t>
            </a:r>
            <a:r>
              <a:rPr lang="en-US" dirty="0" smtClean="0"/>
              <a:t> David-Martin</a:t>
            </a:r>
          </a:p>
          <a:p>
            <a:r>
              <a:rPr lang="en-US" dirty="0" smtClean="0"/>
              <a:t>State Appellate Defender Office</a:t>
            </a:r>
          </a:p>
          <a:p>
            <a:r>
              <a:rPr lang="en-US" dirty="0" smtClean="0">
                <a:hlinkClick r:id="rId3"/>
              </a:rPr>
              <a:t>mdavid@sado.org</a:t>
            </a:r>
            <a:r>
              <a:rPr lang="en-US" dirty="0" smtClean="0"/>
              <a:t> | 313-256-9833</a:t>
            </a:r>
            <a:endParaRPr lang="en-US" dirty="0"/>
          </a:p>
        </p:txBody>
      </p:sp>
    </p:spTree>
    <p:extLst>
      <p:ext uri="{BB962C8B-B14F-4D97-AF65-F5344CB8AC3E}">
        <p14:creationId xmlns:p14="http://schemas.microsoft.com/office/powerpoint/2010/main" val="2218365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234440"/>
          </a:xfrm>
        </p:spPr>
        <p:txBody>
          <a:bodyPr/>
          <a:lstStyle/>
          <a:p>
            <a:r>
              <a:rPr lang="en-US" dirty="0" smtClean="0"/>
              <a:t>STEP 1:  Be careful what you ask for – Determine if there is risk in going forward</a:t>
            </a:r>
            <a:endParaRPr lang="en-US" dirty="0"/>
          </a:p>
        </p:txBody>
      </p:sp>
      <p:sp>
        <p:nvSpPr>
          <p:cNvPr id="3" name="TextBox 2"/>
          <p:cNvSpPr txBox="1"/>
          <p:nvPr/>
        </p:nvSpPr>
        <p:spPr>
          <a:xfrm>
            <a:off x="762000" y="1752600"/>
            <a:ext cx="7848600" cy="3354765"/>
          </a:xfrm>
          <a:prstGeom prst="rect">
            <a:avLst/>
          </a:prstGeom>
          <a:noFill/>
        </p:spPr>
        <p:txBody>
          <a:bodyPr wrap="square" rtlCol="0">
            <a:spAutoFit/>
          </a:bodyPr>
          <a:lstStyle/>
          <a:p>
            <a:r>
              <a:rPr lang="en-US" dirty="0" smtClean="0"/>
              <a:t>There is obvious </a:t>
            </a:r>
            <a:r>
              <a:rPr lang="en-US" i="1" dirty="0" err="1" smtClean="0"/>
              <a:t>Lockridge</a:t>
            </a:r>
            <a:r>
              <a:rPr lang="en-US" dirty="0" smtClean="0"/>
              <a:t> risk if: </a:t>
            </a:r>
          </a:p>
          <a:p>
            <a:endParaRPr lang="en-US" sz="800" dirty="0" smtClean="0"/>
          </a:p>
          <a:p>
            <a:pPr marL="742950" lvl="1" indent="-285750">
              <a:buFont typeface="Arial" panose="020B0604020202020204" pitchFamily="34" charset="0"/>
              <a:buChar char="•"/>
            </a:pPr>
            <a:r>
              <a:rPr lang="en-US" dirty="0" smtClean="0"/>
              <a:t>Defendant was sentenced to the very top (or close to the very top) of the guidelines </a:t>
            </a:r>
          </a:p>
          <a:p>
            <a:pPr lvl="1"/>
            <a:endParaRPr lang="en-US" dirty="0" smtClean="0"/>
          </a:p>
          <a:p>
            <a:pPr marL="742950" lvl="1" indent="-285750">
              <a:buFont typeface="Arial" panose="020B0604020202020204" pitchFamily="34" charset="0"/>
              <a:buChar char="•"/>
            </a:pPr>
            <a:r>
              <a:rPr lang="en-US" dirty="0" smtClean="0"/>
              <a:t>The judge had an obvious disdain for your client or the offense at the time of sentencing – re-read the sentencing transcript</a:t>
            </a:r>
          </a:p>
          <a:p>
            <a:pPr lvl="1"/>
            <a:endParaRPr lang="en-US" dirty="0" smtClean="0"/>
          </a:p>
          <a:p>
            <a:pPr marL="742950" lvl="1" indent="-285750">
              <a:buFont typeface="Arial" panose="020B0604020202020204" pitchFamily="34" charset="0"/>
              <a:buChar char="•"/>
            </a:pPr>
            <a:r>
              <a:rPr lang="en-US" dirty="0" smtClean="0"/>
              <a:t>It’s a CSC case, or a particularly violent or heinous crime</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You have insider knowledge about the judge’s practice that causes you concern for risk</a:t>
            </a:r>
            <a:endParaRPr lang="en-US" dirty="0"/>
          </a:p>
        </p:txBody>
      </p:sp>
      <p:sp>
        <p:nvSpPr>
          <p:cNvPr id="4" name="TextBox 3"/>
          <p:cNvSpPr txBox="1"/>
          <p:nvPr/>
        </p:nvSpPr>
        <p:spPr>
          <a:xfrm>
            <a:off x="3429000" y="5486400"/>
            <a:ext cx="5562600" cy="1200329"/>
          </a:xfrm>
          <a:prstGeom prst="rect">
            <a:avLst/>
          </a:prstGeom>
          <a:noFill/>
        </p:spPr>
        <p:txBody>
          <a:bodyPr wrap="square" rtlCol="0">
            <a:spAutoFit/>
          </a:bodyPr>
          <a:lstStyle/>
          <a:p>
            <a:pPr algn="r"/>
            <a:r>
              <a:rPr lang="en-US" b="1" dirty="0" smtClean="0"/>
              <a:t>ADDITIONAL RESOURCES:</a:t>
            </a:r>
            <a:r>
              <a:rPr lang="en-US" dirty="0" smtClean="0"/>
              <a:t> </a:t>
            </a:r>
          </a:p>
          <a:p>
            <a:pPr algn="r"/>
            <a:r>
              <a:rPr lang="en-US" dirty="0" smtClean="0"/>
              <a:t>“Guide for Defendant’s Following </a:t>
            </a:r>
            <a:r>
              <a:rPr lang="en-US" i="1" dirty="0" err="1" smtClean="0"/>
              <a:t>Lockridge</a:t>
            </a:r>
            <a:r>
              <a:rPr lang="en-US" dirty="0" smtClean="0"/>
              <a:t>” and </a:t>
            </a:r>
          </a:p>
          <a:p>
            <a:pPr algn="r"/>
            <a:r>
              <a:rPr lang="en-US" dirty="0" smtClean="0"/>
              <a:t>“FAQ for Practitioners Following </a:t>
            </a:r>
            <a:r>
              <a:rPr lang="en-US" i="1" dirty="0" err="1" smtClean="0"/>
              <a:t>Lockridge</a:t>
            </a:r>
            <a:r>
              <a:rPr lang="en-US" dirty="0" smtClean="0"/>
              <a:t>” located at: </a:t>
            </a:r>
            <a:r>
              <a:rPr lang="en-US" dirty="0" smtClean="0">
                <a:hlinkClick r:id="rId3"/>
              </a:rPr>
              <a:t>http://www.sado.org/Articles/Article/363</a:t>
            </a:r>
            <a:r>
              <a:rPr lang="en-US" dirty="0" smtClean="0"/>
              <a:t> </a:t>
            </a:r>
            <a:endParaRPr lang="en-US" dirty="0"/>
          </a:p>
        </p:txBody>
      </p:sp>
    </p:spTree>
    <p:extLst>
      <p:ext uri="{BB962C8B-B14F-4D97-AF65-F5344CB8AC3E}">
        <p14:creationId xmlns:p14="http://schemas.microsoft.com/office/powerpoint/2010/main" val="4151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234440"/>
          </a:xfrm>
        </p:spPr>
        <p:txBody>
          <a:bodyPr/>
          <a:lstStyle/>
          <a:p>
            <a:r>
              <a:rPr lang="en-US" dirty="0" smtClean="0"/>
              <a:t>STEP 1:  Be careful what you ask for – Determine if there is risk in going forward (Continued)</a:t>
            </a:r>
            <a:endParaRPr lang="en-US" dirty="0"/>
          </a:p>
        </p:txBody>
      </p:sp>
      <p:sp>
        <p:nvSpPr>
          <p:cNvPr id="3" name="TextBox 2"/>
          <p:cNvSpPr txBox="1"/>
          <p:nvPr/>
        </p:nvSpPr>
        <p:spPr>
          <a:xfrm>
            <a:off x="762000" y="1752600"/>
            <a:ext cx="7848600" cy="2985433"/>
          </a:xfrm>
          <a:prstGeom prst="rect">
            <a:avLst/>
          </a:prstGeom>
          <a:noFill/>
        </p:spPr>
        <p:txBody>
          <a:bodyPr wrap="square" rtlCol="0">
            <a:spAutoFit/>
          </a:bodyPr>
          <a:lstStyle/>
          <a:p>
            <a:r>
              <a:rPr lang="en-US" dirty="0" smtClean="0"/>
              <a:t>There is always risk if: </a:t>
            </a:r>
          </a:p>
          <a:p>
            <a:endParaRPr lang="en-US" sz="800" dirty="0" smtClean="0"/>
          </a:p>
          <a:p>
            <a:pPr marL="742950" lvl="1" indent="-285750">
              <a:buFont typeface="Arial" panose="020B0604020202020204" pitchFamily="34" charset="0"/>
              <a:buChar char="•"/>
            </a:pPr>
            <a:r>
              <a:rPr lang="en-US" dirty="0" smtClean="0"/>
              <a:t>Client committed a new offense while incarcerated </a:t>
            </a:r>
          </a:p>
          <a:p>
            <a:pPr lvl="1"/>
            <a:endParaRPr lang="en-US" dirty="0" smtClean="0"/>
          </a:p>
          <a:p>
            <a:pPr marL="742950" lvl="1" indent="-285750">
              <a:buFont typeface="Arial" panose="020B0604020202020204" pitchFamily="34" charset="0"/>
              <a:buChar char="•"/>
            </a:pPr>
            <a:r>
              <a:rPr lang="en-US" dirty="0" smtClean="0"/>
              <a:t>Client has serious and recent misconducts in prison </a:t>
            </a:r>
          </a:p>
          <a:p>
            <a:pPr lvl="1"/>
            <a:endParaRPr lang="en-US" dirty="0" smtClean="0"/>
          </a:p>
          <a:p>
            <a:pPr marL="742950" lvl="1" indent="-285750">
              <a:buFont typeface="Arial" panose="020B0604020202020204" pitchFamily="34" charset="0"/>
              <a:buChar char="•"/>
            </a:pPr>
            <a:r>
              <a:rPr lang="en-US" dirty="0" smtClean="0"/>
              <a:t>Risk that additional Offense Variables and Prior Record Variables could be scored * </a:t>
            </a:r>
          </a:p>
          <a:p>
            <a:pPr lvl="1"/>
            <a:endParaRPr lang="en-US" dirty="0" smtClean="0"/>
          </a:p>
          <a:p>
            <a:r>
              <a:rPr lang="en-US" dirty="0" smtClean="0"/>
              <a:t>If you determine there is risk, consult with your client about the possibility of waiving the resentencing. </a:t>
            </a:r>
            <a:endParaRPr lang="en-US" dirty="0"/>
          </a:p>
        </p:txBody>
      </p:sp>
      <p:sp>
        <p:nvSpPr>
          <p:cNvPr id="4" name="TextBox 3"/>
          <p:cNvSpPr txBox="1"/>
          <p:nvPr/>
        </p:nvSpPr>
        <p:spPr>
          <a:xfrm>
            <a:off x="3429000" y="5486400"/>
            <a:ext cx="5562600" cy="1200329"/>
          </a:xfrm>
          <a:prstGeom prst="rect">
            <a:avLst/>
          </a:prstGeom>
          <a:noFill/>
        </p:spPr>
        <p:txBody>
          <a:bodyPr wrap="square" rtlCol="0">
            <a:spAutoFit/>
          </a:bodyPr>
          <a:lstStyle/>
          <a:p>
            <a:pPr algn="r"/>
            <a:r>
              <a:rPr lang="en-US" b="1" dirty="0" smtClean="0"/>
              <a:t>* RELEVANT CASELAW:</a:t>
            </a:r>
            <a:r>
              <a:rPr lang="en-US" dirty="0" smtClean="0"/>
              <a:t> </a:t>
            </a:r>
          </a:p>
          <a:p>
            <a:pPr algn="r"/>
            <a:r>
              <a:rPr lang="en-US" dirty="0" smtClean="0"/>
              <a:t>Resentencing puts the case at pre-sentence posture and every aspect of the sentence is before the judge de novo. </a:t>
            </a:r>
            <a:r>
              <a:rPr lang="en-US" i="1" dirty="0" smtClean="0"/>
              <a:t>People v Davis, </a:t>
            </a:r>
            <a:r>
              <a:rPr lang="en-US" dirty="0" smtClean="0"/>
              <a:t>300 </a:t>
            </a:r>
            <a:r>
              <a:rPr lang="en-US" dirty="0" err="1" smtClean="0"/>
              <a:t>Mich</a:t>
            </a:r>
            <a:r>
              <a:rPr lang="en-US" dirty="0" smtClean="0"/>
              <a:t> App 502 (2013). </a:t>
            </a:r>
            <a:endParaRPr lang="en-US" dirty="0"/>
          </a:p>
        </p:txBody>
      </p:sp>
    </p:spTree>
    <p:extLst>
      <p:ext uri="{BB962C8B-B14F-4D97-AF65-F5344CB8AC3E}">
        <p14:creationId xmlns:p14="http://schemas.microsoft.com/office/powerpoint/2010/main" val="32166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929640"/>
          </a:xfrm>
        </p:spPr>
        <p:txBody>
          <a:bodyPr/>
          <a:lstStyle/>
          <a:p>
            <a:r>
              <a:rPr lang="en-US" dirty="0" smtClean="0"/>
              <a:t>STEP 2:  Notifications and delegation of tasks</a:t>
            </a:r>
            <a:endParaRPr lang="en-US" dirty="0"/>
          </a:p>
        </p:txBody>
      </p:sp>
      <p:sp>
        <p:nvSpPr>
          <p:cNvPr id="3" name="TextBox 2"/>
          <p:cNvSpPr txBox="1"/>
          <p:nvPr/>
        </p:nvSpPr>
        <p:spPr>
          <a:xfrm>
            <a:off x="762000" y="1447800"/>
            <a:ext cx="7848600" cy="1754326"/>
          </a:xfrm>
          <a:prstGeom prst="rect">
            <a:avLst/>
          </a:prstGeom>
          <a:noFill/>
        </p:spPr>
        <p:txBody>
          <a:bodyPr wrap="square" rtlCol="0">
            <a:spAutoFit/>
          </a:bodyPr>
          <a:lstStyle/>
          <a:p>
            <a:r>
              <a:rPr lang="en-US" dirty="0" smtClean="0"/>
              <a:t>Notify your client of the resentencing</a:t>
            </a:r>
          </a:p>
          <a:p>
            <a:endParaRPr lang="en-US" dirty="0"/>
          </a:p>
          <a:p>
            <a:r>
              <a:rPr lang="en-US" dirty="0" smtClean="0"/>
              <a:t>Schedule a resentencing date with the trial court</a:t>
            </a:r>
          </a:p>
          <a:p>
            <a:pPr marL="742950" lvl="1" indent="-285750">
              <a:buFont typeface="Arial" panose="020B0604020202020204" pitchFamily="34" charset="0"/>
              <a:buChar char="•"/>
            </a:pPr>
            <a:r>
              <a:rPr lang="en-US" dirty="0" smtClean="0"/>
              <a:t>Pick date several months out for time to prepare</a:t>
            </a:r>
          </a:p>
          <a:p>
            <a:pPr marL="742950" lvl="1" indent="-285750">
              <a:buFont typeface="Arial" panose="020B0604020202020204" pitchFamily="34" charset="0"/>
              <a:buChar char="•"/>
            </a:pPr>
            <a:r>
              <a:rPr lang="en-US" dirty="0" smtClean="0"/>
              <a:t>Schedule with the original sentencing judge * </a:t>
            </a:r>
          </a:p>
          <a:p>
            <a:endParaRPr lang="en-US" dirty="0" smtClean="0"/>
          </a:p>
        </p:txBody>
      </p:sp>
      <p:sp>
        <p:nvSpPr>
          <p:cNvPr id="4" name="TextBox 3"/>
          <p:cNvSpPr txBox="1"/>
          <p:nvPr/>
        </p:nvSpPr>
        <p:spPr>
          <a:xfrm>
            <a:off x="3429000" y="5105400"/>
            <a:ext cx="5562600" cy="1754326"/>
          </a:xfrm>
          <a:prstGeom prst="rect">
            <a:avLst/>
          </a:prstGeom>
          <a:noFill/>
        </p:spPr>
        <p:txBody>
          <a:bodyPr wrap="square" rtlCol="0">
            <a:spAutoFit/>
          </a:bodyPr>
          <a:lstStyle/>
          <a:p>
            <a:pPr algn="r"/>
            <a:r>
              <a:rPr lang="en-US" b="1" dirty="0" smtClean="0"/>
              <a:t>* RELEVANT CASELAW :</a:t>
            </a:r>
            <a:r>
              <a:rPr lang="en-US" dirty="0" smtClean="0"/>
              <a:t> </a:t>
            </a:r>
          </a:p>
          <a:p>
            <a:pPr algn="r"/>
            <a:r>
              <a:rPr lang="en-US" dirty="0" smtClean="0"/>
              <a:t>The </a:t>
            </a:r>
            <a:r>
              <a:rPr lang="en-US" dirty="0"/>
              <a:t>presumption of vindictiveness </a:t>
            </a:r>
            <a:r>
              <a:rPr lang="en-US" dirty="0" smtClean="0"/>
              <a:t>applies </a:t>
            </a:r>
            <a:r>
              <a:rPr lang="en-US" dirty="0"/>
              <a:t>if the original sentencing judge gives the defendant a higher sentence at </a:t>
            </a:r>
            <a:r>
              <a:rPr lang="en-US" dirty="0" smtClean="0"/>
              <a:t>resentencing</a:t>
            </a:r>
            <a:r>
              <a:rPr lang="en-US" dirty="0"/>
              <a:t>. </a:t>
            </a:r>
            <a:r>
              <a:rPr lang="en-US" i="1" dirty="0"/>
              <a:t>People v. </a:t>
            </a:r>
            <a:r>
              <a:rPr lang="en-US" i="1" dirty="0" err="1"/>
              <a:t>Mazzie</a:t>
            </a:r>
            <a:r>
              <a:rPr lang="en-US" dirty="0"/>
              <a:t>, 429 Mich. 29 (1987</a:t>
            </a:r>
            <a:r>
              <a:rPr lang="en-US" dirty="0" smtClean="0"/>
              <a:t>). No presumption applies if sentenced to a higher sentence by a </a:t>
            </a:r>
            <a:r>
              <a:rPr lang="en-US" i="1" dirty="0" smtClean="0"/>
              <a:t>different </a:t>
            </a:r>
            <a:r>
              <a:rPr lang="en-US" dirty="0" smtClean="0"/>
              <a:t>judge. </a:t>
            </a:r>
            <a:endParaRPr lang="en-US" dirty="0"/>
          </a:p>
        </p:txBody>
      </p:sp>
      <p:grpSp>
        <p:nvGrpSpPr>
          <p:cNvPr id="16" name="Group 15"/>
          <p:cNvGrpSpPr/>
          <p:nvPr/>
        </p:nvGrpSpPr>
        <p:grpSpPr>
          <a:xfrm>
            <a:off x="699091" y="1440822"/>
            <a:ext cx="7458075" cy="3171825"/>
            <a:chOff x="0" y="0"/>
            <a:chExt cx="7458075" cy="3171825"/>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9007" t="17379" r="5449" b="33049"/>
            <a:stretch/>
          </p:blipFill>
          <p:spPr bwMode="auto">
            <a:xfrm>
              <a:off x="0" y="0"/>
              <a:ext cx="7458075" cy="3171825"/>
            </a:xfrm>
            <a:prstGeom prst="rect">
              <a:avLst/>
            </a:prstGeom>
            <a:ln>
              <a:solidFill>
                <a:schemeClr val="accent1"/>
              </a:solidFill>
            </a:ln>
            <a:extLst>
              <a:ext uri="{53640926-AAD7-44D8-BBD7-CCE9431645EC}">
                <a14:shadowObscured xmlns:a14="http://schemas.microsoft.com/office/drawing/2010/main"/>
              </a:ext>
            </a:extLst>
          </p:spPr>
        </p:pic>
        <p:sp>
          <p:nvSpPr>
            <p:cNvPr id="18" name="Text Box 2"/>
            <p:cNvSpPr txBox="1">
              <a:spLocks noChangeArrowheads="1"/>
            </p:cNvSpPr>
            <p:nvPr/>
          </p:nvSpPr>
          <p:spPr bwMode="auto">
            <a:xfrm>
              <a:off x="4800600" y="38100"/>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a:effectLst/>
                  <a:latin typeface="Times New Roman"/>
                  <a:ea typeface="Times New Roman"/>
                </a:rPr>
                <a:t>ATTACHMENT PAGE 2</a:t>
              </a:r>
              <a:endParaRPr lang="en-US" sz="1200">
                <a:effectLst/>
                <a:latin typeface="Times New Roman"/>
                <a:ea typeface="Times New Roman"/>
              </a:endParaRPr>
            </a:p>
          </p:txBody>
        </p:sp>
      </p:grpSp>
    </p:spTree>
    <p:extLst>
      <p:ext uri="{BB962C8B-B14F-4D97-AF65-F5344CB8AC3E}">
        <p14:creationId xmlns:p14="http://schemas.microsoft.com/office/powerpoint/2010/main" val="57523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929640"/>
          </a:xfrm>
        </p:spPr>
        <p:txBody>
          <a:bodyPr/>
          <a:lstStyle/>
          <a:p>
            <a:r>
              <a:rPr lang="en-US" dirty="0" smtClean="0"/>
              <a:t>STEP 2:  Notifications and delegation of tasks (continued)</a:t>
            </a:r>
            <a:endParaRPr lang="en-US" dirty="0"/>
          </a:p>
        </p:txBody>
      </p:sp>
      <p:sp>
        <p:nvSpPr>
          <p:cNvPr id="3" name="TextBox 2"/>
          <p:cNvSpPr txBox="1"/>
          <p:nvPr/>
        </p:nvSpPr>
        <p:spPr>
          <a:xfrm>
            <a:off x="762000" y="1447800"/>
            <a:ext cx="7848600" cy="1477328"/>
          </a:xfrm>
          <a:prstGeom prst="rect">
            <a:avLst/>
          </a:prstGeom>
          <a:noFill/>
        </p:spPr>
        <p:txBody>
          <a:bodyPr wrap="square" rtlCol="0">
            <a:spAutoFit/>
          </a:bodyPr>
          <a:lstStyle/>
          <a:p>
            <a:r>
              <a:rPr lang="en-US" dirty="0" smtClean="0"/>
              <a:t>Find out if the judge wants an updated PSR and who is in charge of ordering it</a:t>
            </a:r>
          </a:p>
          <a:p>
            <a:endParaRPr lang="en-US" dirty="0"/>
          </a:p>
          <a:p>
            <a:r>
              <a:rPr lang="en-US" dirty="0" smtClean="0"/>
              <a:t>Find out who will prepare the Writ to have your client transported to court*</a:t>
            </a:r>
          </a:p>
          <a:p>
            <a:endParaRPr lang="en-US" dirty="0"/>
          </a:p>
          <a:p>
            <a:r>
              <a:rPr lang="en-US" dirty="0" smtClean="0"/>
              <a:t>Notify the probation department of the upcoming resentencing (maybe)</a:t>
            </a:r>
          </a:p>
        </p:txBody>
      </p:sp>
      <p:sp>
        <p:nvSpPr>
          <p:cNvPr id="4" name="TextBox 3"/>
          <p:cNvSpPr txBox="1"/>
          <p:nvPr/>
        </p:nvSpPr>
        <p:spPr>
          <a:xfrm>
            <a:off x="3429000" y="5105400"/>
            <a:ext cx="5562600" cy="1477328"/>
          </a:xfrm>
          <a:prstGeom prst="rect">
            <a:avLst/>
          </a:prstGeom>
          <a:noFill/>
        </p:spPr>
        <p:txBody>
          <a:bodyPr wrap="square" rtlCol="0">
            <a:spAutoFit/>
          </a:bodyPr>
          <a:lstStyle/>
          <a:p>
            <a:pPr algn="r"/>
            <a:r>
              <a:rPr lang="en-US" b="1" dirty="0" smtClean="0"/>
              <a:t>* RELEVANT CASELAW :</a:t>
            </a:r>
            <a:r>
              <a:rPr lang="en-US" dirty="0" smtClean="0"/>
              <a:t> </a:t>
            </a:r>
          </a:p>
          <a:p>
            <a:pPr algn="r"/>
            <a:r>
              <a:rPr lang="en-US" dirty="0"/>
              <a:t>A defendant has an absolute right to be physically present at sentencing or resentencing for a felony. MCR 6.006(A). A defendant can waive that right, but that waiver should not be taken lightly</a:t>
            </a:r>
            <a:r>
              <a:rPr lang="en-US" dirty="0" smtClean="0"/>
              <a:t>. </a:t>
            </a:r>
            <a:endParaRPr lang="en-US" dirty="0"/>
          </a:p>
        </p:txBody>
      </p:sp>
      <p:grpSp>
        <p:nvGrpSpPr>
          <p:cNvPr id="9" name="Group 8"/>
          <p:cNvGrpSpPr/>
          <p:nvPr/>
        </p:nvGrpSpPr>
        <p:grpSpPr>
          <a:xfrm>
            <a:off x="885825" y="1447800"/>
            <a:ext cx="7419975" cy="3476625"/>
            <a:chOff x="0" y="0"/>
            <a:chExt cx="7419975" cy="3476625"/>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4935" t="28205" r="10738" b="26496"/>
            <a:stretch/>
          </p:blipFill>
          <p:spPr bwMode="auto">
            <a:xfrm>
              <a:off x="0" y="0"/>
              <a:ext cx="7419975" cy="3476625"/>
            </a:xfrm>
            <a:prstGeom prst="rect">
              <a:avLst/>
            </a:prstGeom>
            <a:ln>
              <a:solidFill>
                <a:srgbClr val="000000"/>
              </a:solid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4686300" y="533400"/>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a:effectLst/>
                  <a:latin typeface="Times New Roman"/>
                  <a:ea typeface="Times New Roman"/>
                </a:rPr>
                <a:t>ATTACHMENT PAGE 4</a:t>
              </a:r>
              <a:endParaRPr lang="en-US" sz="1200">
                <a:effectLst/>
                <a:latin typeface="Times New Roman"/>
                <a:ea typeface="Times New Roman"/>
              </a:endParaRPr>
            </a:p>
          </p:txBody>
        </p:sp>
      </p:grpSp>
      <p:grpSp>
        <p:nvGrpSpPr>
          <p:cNvPr id="15" name="Group 14"/>
          <p:cNvGrpSpPr/>
          <p:nvPr/>
        </p:nvGrpSpPr>
        <p:grpSpPr>
          <a:xfrm>
            <a:off x="817199" y="3186112"/>
            <a:ext cx="7667625" cy="1600200"/>
            <a:chOff x="0" y="0"/>
            <a:chExt cx="7667625" cy="1600200"/>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37500" t="45868" r="8814" b="34189"/>
            <a:stretch/>
          </p:blipFill>
          <p:spPr bwMode="auto">
            <a:xfrm>
              <a:off x="0" y="0"/>
              <a:ext cx="7667625" cy="1600200"/>
            </a:xfrm>
            <a:prstGeom prst="rect">
              <a:avLst/>
            </a:prstGeom>
            <a:ln>
              <a:solidFill>
                <a:srgbClr val="000000"/>
              </a:solidFill>
            </a:ln>
            <a:extLst>
              <a:ext uri="{53640926-AAD7-44D8-BBD7-CCE9431645EC}">
                <a14:shadowObscured xmlns:a14="http://schemas.microsoft.com/office/drawing/2010/main"/>
              </a:ext>
            </a:extLst>
          </p:spPr>
        </p:pic>
        <p:sp>
          <p:nvSpPr>
            <p:cNvPr id="17" name="Text Box 2"/>
            <p:cNvSpPr txBox="1">
              <a:spLocks noChangeArrowheads="1"/>
            </p:cNvSpPr>
            <p:nvPr/>
          </p:nvSpPr>
          <p:spPr bwMode="auto">
            <a:xfrm>
              <a:off x="4848225" y="666750"/>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a:effectLst/>
                  <a:latin typeface="Times New Roman"/>
                  <a:ea typeface="Times New Roman"/>
                </a:rPr>
                <a:t>ATTACHMENT PAGE 5</a:t>
              </a:r>
              <a:endParaRPr lang="en-US" sz="1200">
                <a:effectLst/>
                <a:latin typeface="Times New Roman"/>
                <a:ea typeface="Times New Roman"/>
              </a:endParaRPr>
            </a:p>
          </p:txBody>
        </p:sp>
      </p:grpSp>
    </p:spTree>
    <p:extLst>
      <p:ext uri="{BB962C8B-B14F-4D97-AF65-F5344CB8AC3E}">
        <p14:creationId xmlns:p14="http://schemas.microsoft.com/office/powerpoint/2010/main" val="3081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914400"/>
            <a:ext cx="7848600" cy="4247317"/>
          </a:xfrm>
          <a:prstGeom prst="rect">
            <a:avLst/>
          </a:prstGeom>
          <a:noFill/>
        </p:spPr>
        <p:txBody>
          <a:bodyPr wrap="square" rtlCol="0">
            <a:spAutoFit/>
          </a:bodyPr>
          <a:lstStyle/>
          <a:p>
            <a:r>
              <a:rPr lang="en-US" dirty="0" smtClean="0"/>
              <a:t>Request your client’s MDOC file from MDOC records </a:t>
            </a:r>
          </a:p>
          <a:p>
            <a:endParaRPr lang="en-US" dirty="0"/>
          </a:p>
          <a:p>
            <a:r>
              <a:rPr lang="en-US" dirty="0" smtClean="0"/>
              <a:t>Schedule visit with client </a:t>
            </a:r>
          </a:p>
          <a:p>
            <a:pPr marL="742950" lvl="1" indent="-285750">
              <a:buFont typeface="Arial" panose="020B0604020202020204" pitchFamily="34" charset="0"/>
              <a:buChar char="•"/>
            </a:pPr>
            <a:r>
              <a:rPr lang="en-US" dirty="0" smtClean="0"/>
              <a:t>Misconducts/tickets</a:t>
            </a:r>
          </a:p>
          <a:p>
            <a:pPr marL="742950" lvl="1" indent="-285750">
              <a:buFont typeface="Arial" panose="020B0604020202020204" pitchFamily="34" charset="0"/>
              <a:buChar char="•"/>
            </a:pPr>
            <a:r>
              <a:rPr lang="en-US" dirty="0" smtClean="0"/>
              <a:t>Prison accomplishments? Programs completed? Working? </a:t>
            </a:r>
          </a:p>
          <a:p>
            <a:pPr marL="742950" lvl="1" indent="-285750">
              <a:buFont typeface="Arial" panose="020B0604020202020204" pitchFamily="34" charset="0"/>
              <a:buChar char="•"/>
            </a:pPr>
            <a:r>
              <a:rPr lang="en-US" dirty="0" smtClean="0"/>
              <a:t>Community support? </a:t>
            </a:r>
          </a:p>
          <a:p>
            <a:pPr marL="742950" lvl="1" indent="-285750">
              <a:buFont typeface="Arial" panose="020B0604020202020204" pitchFamily="34" charset="0"/>
              <a:buChar char="•"/>
            </a:pPr>
            <a:r>
              <a:rPr lang="en-US" dirty="0" smtClean="0"/>
              <a:t>Prep for probation agent interview</a:t>
            </a:r>
          </a:p>
          <a:p>
            <a:pPr marL="742950" lvl="1" indent="-285750">
              <a:buFont typeface="Arial" panose="020B0604020202020204" pitchFamily="34" charset="0"/>
              <a:buChar char="•"/>
            </a:pPr>
            <a:r>
              <a:rPr lang="en-US" dirty="0" smtClean="0"/>
              <a:t>Prep for allocution </a:t>
            </a:r>
          </a:p>
          <a:p>
            <a:pPr marL="742950" lvl="1" indent="-285750">
              <a:buFont typeface="Arial" panose="020B0604020202020204" pitchFamily="34" charset="0"/>
              <a:buChar char="•"/>
            </a:pPr>
            <a:r>
              <a:rPr lang="en-US" dirty="0" smtClean="0"/>
              <a:t>Re-entry plan *</a:t>
            </a:r>
          </a:p>
          <a:p>
            <a:pPr lvl="1"/>
            <a:endParaRPr lang="en-US" dirty="0"/>
          </a:p>
          <a:p>
            <a:r>
              <a:rPr lang="en-US" dirty="0" smtClean="0"/>
              <a:t>Reach out to client’s community support contacts</a:t>
            </a:r>
          </a:p>
          <a:p>
            <a:pPr marL="742950" lvl="1" indent="-285750">
              <a:buFont typeface="Arial" panose="020B0604020202020204" pitchFamily="34" charset="0"/>
              <a:buChar char="•"/>
            </a:pPr>
            <a:r>
              <a:rPr lang="en-US" dirty="0" smtClean="0"/>
              <a:t>Letters of Support</a:t>
            </a:r>
          </a:p>
          <a:p>
            <a:pPr marL="742950" lvl="1" indent="-285750">
              <a:buFont typeface="Arial" panose="020B0604020202020204" pitchFamily="34" charset="0"/>
              <a:buChar char="•"/>
            </a:pPr>
            <a:r>
              <a:rPr lang="en-US" dirty="0" smtClean="0"/>
              <a:t>Invite to resentencing</a:t>
            </a:r>
          </a:p>
          <a:p>
            <a:pPr marL="742950" lvl="1" indent="-285750">
              <a:buFont typeface="Arial" panose="020B0604020202020204" pitchFamily="34" charset="0"/>
              <a:buChar char="•"/>
            </a:pPr>
            <a:r>
              <a:rPr lang="en-US" dirty="0" smtClean="0"/>
              <a:t>Follow up conversation with letter containing your contact info </a:t>
            </a:r>
          </a:p>
          <a:p>
            <a:pPr marL="742950" lvl="1" indent="-285750">
              <a:buFont typeface="Arial" panose="020B0604020202020204" pitchFamily="34" charset="0"/>
              <a:buChar char="•"/>
            </a:pPr>
            <a:r>
              <a:rPr lang="en-US" dirty="0" smtClean="0"/>
              <a:t>Keep track and follow-up </a:t>
            </a:r>
          </a:p>
        </p:txBody>
      </p:sp>
      <p:sp>
        <p:nvSpPr>
          <p:cNvPr id="2" name="Title 1"/>
          <p:cNvSpPr>
            <a:spLocks noGrp="1"/>
          </p:cNvSpPr>
          <p:nvPr>
            <p:ph type="title"/>
          </p:nvPr>
        </p:nvSpPr>
        <p:spPr>
          <a:xfrm>
            <a:off x="822960" y="365760"/>
            <a:ext cx="7520940" cy="624840"/>
          </a:xfrm>
        </p:spPr>
        <p:txBody>
          <a:bodyPr/>
          <a:lstStyle/>
          <a:p>
            <a:r>
              <a:rPr lang="en-US" dirty="0" smtClean="0"/>
              <a:t>STEP 3:  MITIGATE </a:t>
            </a:r>
            <a:endParaRPr lang="en-US" dirty="0"/>
          </a:p>
        </p:txBody>
      </p:sp>
      <p:grpSp>
        <p:nvGrpSpPr>
          <p:cNvPr id="6" name="Group 5"/>
          <p:cNvGrpSpPr/>
          <p:nvPr/>
        </p:nvGrpSpPr>
        <p:grpSpPr>
          <a:xfrm>
            <a:off x="838200" y="1523998"/>
            <a:ext cx="7210425" cy="1609725"/>
            <a:chOff x="0" y="0"/>
            <a:chExt cx="7210425" cy="1609725"/>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571" t="27066" r="8814" b="49287"/>
            <a:stretch/>
          </p:blipFill>
          <p:spPr bwMode="auto">
            <a:xfrm>
              <a:off x="0" y="0"/>
              <a:ext cx="7210425" cy="1609725"/>
            </a:xfrm>
            <a:prstGeom prst="rect">
              <a:avLst/>
            </a:prstGeom>
            <a:ln>
              <a:solidFill>
                <a:srgbClr val="000000"/>
              </a:solid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791075" y="57150"/>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dirty="0">
                  <a:effectLst/>
                  <a:latin typeface="Times New Roman"/>
                  <a:ea typeface="Times New Roman"/>
                </a:rPr>
                <a:t>ATTACHMENT PAGE 6</a:t>
              </a:r>
              <a:endParaRPr lang="en-US" sz="1200" dirty="0">
                <a:effectLst/>
                <a:latin typeface="Times New Roman"/>
                <a:ea typeface="Times New Roman"/>
              </a:endParaRPr>
            </a:p>
          </p:txBody>
        </p:sp>
      </p:grpSp>
      <p:grpSp>
        <p:nvGrpSpPr>
          <p:cNvPr id="14" name="Group 13"/>
          <p:cNvGrpSpPr/>
          <p:nvPr/>
        </p:nvGrpSpPr>
        <p:grpSpPr>
          <a:xfrm>
            <a:off x="762000" y="2328860"/>
            <a:ext cx="7381875" cy="2238375"/>
            <a:chOff x="0" y="0"/>
            <a:chExt cx="7381875" cy="2238375"/>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7981" t="48433" r="12821" b="25071"/>
            <a:stretch/>
          </p:blipFill>
          <p:spPr bwMode="auto">
            <a:xfrm>
              <a:off x="0" y="0"/>
              <a:ext cx="7381875" cy="2238375"/>
            </a:xfrm>
            <a:prstGeom prst="rect">
              <a:avLst/>
            </a:prstGeom>
            <a:ln>
              <a:solidFill>
                <a:srgbClr val="000000"/>
              </a:solidFill>
            </a:ln>
            <a:extLst>
              <a:ext uri="{53640926-AAD7-44D8-BBD7-CCE9431645EC}">
                <a14:shadowObscured xmlns:a14="http://schemas.microsoft.com/office/drawing/2010/main"/>
              </a:ext>
            </a:extLst>
          </p:spPr>
        </p:pic>
        <p:sp>
          <p:nvSpPr>
            <p:cNvPr id="16" name="Text Box 2"/>
            <p:cNvSpPr txBox="1">
              <a:spLocks noChangeArrowheads="1"/>
            </p:cNvSpPr>
            <p:nvPr/>
          </p:nvSpPr>
          <p:spPr bwMode="auto">
            <a:xfrm>
              <a:off x="4933950" y="95250"/>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a:effectLst/>
                  <a:latin typeface="Times New Roman"/>
                  <a:ea typeface="Times New Roman"/>
                </a:rPr>
                <a:t>ATTACHMENT PAGE 7</a:t>
              </a:r>
              <a:endParaRPr lang="en-US" sz="1200">
                <a:effectLst/>
                <a:latin typeface="Times New Roman"/>
                <a:ea typeface="Times New Roman"/>
              </a:endParaRPr>
            </a:p>
          </p:txBody>
        </p:sp>
      </p:grpSp>
      <p:grpSp>
        <p:nvGrpSpPr>
          <p:cNvPr id="17" name="Group 16"/>
          <p:cNvGrpSpPr/>
          <p:nvPr/>
        </p:nvGrpSpPr>
        <p:grpSpPr>
          <a:xfrm>
            <a:off x="685800" y="2647950"/>
            <a:ext cx="7505700" cy="1562100"/>
            <a:chOff x="0" y="0"/>
            <a:chExt cx="7505700" cy="1562100"/>
          </a:xfrm>
        </p:grpSpPr>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32374" t="49551" r="2886" b="26496"/>
            <a:stretch/>
          </p:blipFill>
          <p:spPr bwMode="auto">
            <a:xfrm>
              <a:off x="0" y="0"/>
              <a:ext cx="7505700" cy="1562100"/>
            </a:xfrm>
            <a:prstGeom prst="rect">
              <a:avLst/>
            </a:prstGeom>
            <a:ln w="9525" cap="flat" cmpd="sng" algn="ctr">
              <a:solidFill>
                <a:srgbClr val="000000"/>
              </a:solidFill>
              <a:prstDash val="solid"/>
              <a:round/>
              <a:headEnd type="none" w="med" len="med"/>
              <a:tailEnd type="none" w="med" len="med"/>
            </a:ln>
            <a:extLst>
              <a:ext uri="{53640926-AAD7-44D8-BBD7-CCE9431645EC}">
                <a14:shadowObscured xmlns:a14="http://schemas.microsoft.com/office/drawing/2010/main"/>
              </a:ext>
            </a:extLst>
          </p:spPr>
        </p:pic>
        <p:sp>
          <p:nvSpPr>
            <p:cNvPr id="19" name="Text Box 2"/>
            <p:cNvSpPr txBox="1">
              <a:spLocks noChangeArrowheads="1"/>
            </p:cNvSpPr>
            <p:nvPr/>
          </p:nvSpPr>
          <p:spPr bwMode="auto">
            <a:xfrm>
              <a:off x="5295900" y="85725"/>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a:effectLst/>
                  <a:latin typeface="Times New Roman"/>
                  <a:ea typeface="Times New Roman"/>
                </a:rPr>
                <a:t>ATTACHMENT PAGE 9</a:t>
              </a:r>
              <a:endParaRPr lang="en-US" sz="1200">
                <a:effectLst/>
                <a:latin typeface="Times New Roman"/>
                <a:ea typeface="Times New Roman"/>
              </a:endParaRPr>
            </a:p>
          </p:txBody>
        </p:sp>
      </p:grpSp>
      <p:grpSp>
        <p:nvGrpSpPr>
          <p:cNvPr id="25" name="Group 24"/>
          <p:cNvGrpSpPr/>
          <p:nvPr/>
        </p:nvGrpSpPr>
        <p:grpSpPr>
          <a:xfrm>
            <a:off x="1114425" y="2924175"/>
            <a:ext cx="6648450" cy="1847850"/>
            <a:chOff x="1247775" y="2505075"/>
            <a:chExt cx="6648450" cy="1847850"/>
          </a:xfrm>
        </p:grpSpPr>
        <p:pic>
          <p:nvPicPr>
            <p:cNvPr id="23" name="Picture 22"/>
            <p:cNvPicPr/>
            <p:nvPr/>
          </p:nvPicPr>
          <p:blipFill rotWithShape="1">
            <a:blip r:embed="rId6" cstate="print">
              <a:extLst>
                <a:ext uri="{28A0092B-C50C-407E-A947-70E740481C1C}">
                  <a14:useLocalDpi xmlns:a14="http://schemas.microsoft.com/office/drawing/2010/main" val="0"/>
                </a:ext>
              </a:extLst>
            </a:blip>
            <a:srcRect l="45032" t="18234" r="20353" b="64672"/>
            <a:stretch/>
          </p:blipFill>
          <p:spPr bwMode="auto">
            <a:xfrm>
              <a:off x="1247775" y="2505075"/>
              <a:ext cx="6648450" cy="1847850"/>
            </a:xfrm>
            <a:prstGeom prst="rect">
              <a:avLst/>
            </a:prstGeom>
            <a:ln>
              <a:solidFill>
                <a:srgbClr val="000000"/>
              </a:solidFill>
            </a:ln>
            <a:extLst>
              <a:ext uri="{53640926-AAD7-44D8-BBD7-CCE9431645EC}">
                <a14:shadowObscured xmlns:a14="http://schemas.microsoft.com/office/drawing/2010/main"/>
              </a:ext>
            </a:extLst>
          </p:spPr>
        </p:pic>
        <p:sp>
          <p:nvSpPr>
            <p:cNvPr id="24" name="Text Box 2"/>
            <p:cNvSpPr txBox="1">
              <a:spLocks noChangeArrowheads="1"/>
            </p:cNvSpPr>
            <p:nvPr/>
          </p:nvSpPr>
          <p:spPr bwMode="auto">
            <a:xfrm>
              <a:off x="5295900" y="2924175"/>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350" b="1" dirty="0">
                  <a:effectLst/>
                  <a:latin typeface="Times New Roman"/>
                  <a:ea typeface="Times New Roman"/>
                </a:rPr>
                <a:t>ATTACHMENT PAGE 10</a:t>
              </a:r>
              <a:endParaRPr lang="en-US" sz="1200" dirty="0">
                <a:effectLst/>
                <a:latin typeface="Times New Roman"/>
                <a:ea typeface="Times New Roman"/>
              </a:endParaRPr>
            </a:p>
          </p:txBody>
        </p:sp>
      </p:grpSp>
      <p:sp>
        <p:nvSpPr>
          <p:cNvPr id="26" name="TextBox 25"/>
          <p:cNvSpPr txBox="1"/>
          <p:nvPr/>
        </p:nvSpPr>
        <p:spPr>
          <a:xfrm>
            <a:off x="3429000" y="5715000"/>
            <a:ext cx="5562600" cy="923330"/>
          </a:xfrm>
          <a:prstGeom prst="rect">
            <a:avLst/>
          </a:prstGeom>
          <a:noFill/>
        </p:spPr>
        <p:txBody>
          <a:bodyPr wrap="square" rtlCol="0">
            <a:spAutoFit/>
          </a:bodyPr>
          <a:lstStyle/>
          <a:p>
            <a:pPr algn="r"/>
            <a:r>
              <a:rPr lang="en-US" b="1" dirty="0" smtClean="0"/>
              <a:t>* ADDITIONAL RESOURCES:</a:t>
            </a:r>
            <a:r>
              <a:rPr lang="en-US" dirty="0" smtClean="0"/>
              <a:t> </a:t>
            </a:r>
          </a:p>
          <a:p>
            <a:pPr algn="r"/>
            <a:r>
              <a:rPr lang="en-US" dirty="0"/>
              <a:t>Use SADO’s re-entry service provider </a:t>
            </a:r>
            <a:r>
              <a:rPr lang="en-US" dirty="0" smtClean="0"/>
              <a:t>database</a:t>
            </a:r>
            <a:r>
              <a:rPr lang="en-US" dirty="0"/>
              <a:t> </a:t>
            </a:r>
            <a:r>
              <a:rPr lang="en-US" dirty="0" smtClean="0"/>
              <a:t>to help find resources:  </a:t>
            </a:r>
            <a:r>
              <a:rPr lang="en-US" u="sng" dirty="0" smtClean="0">
                <a:hlinkClick r:id="rId7"/>
              </a:rPr>
              <a:t>http</a:t>
            </a:r>
            <a:r>
              <a:rPr lang="en-US" u="sng" dirty="0">
                <a:hlinkClick r:id="rId7"/>
              </a:rPr>
              <a:t>://www.sado.org/locate/reentry</a:t>
            </a:r>
            <a:r>
              <a:rPr lang="en-US" dirty="0"/>
              <a:t> </a:t>
            </a:r>
          </a:p>
        </p:txBody>
      </p:sp>
    </p:spTree>
    <p:extLst>
      <p:ext uri="{BB962C8B-B14F-4D97-AF65-F5344CB8AC3E}">
        <p14:creationId xmlns:p14="http://schemas.microsoft.com/office/powerpoint/2010/main" val="9018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219200"/>
            <a:ext cx="7848600" cy="3416320"/>
          </a:xfrm>
          <a:prstGeom prst="rect">
            <a:avLst/>
          </a:prstGeom>
          <a:noFill/>
        </p:spPr>
        <p:txBody>
          <a:bodyPr wrap="square" rtlCol="0">
            <a:spAutoFit/>
          </a:bodyPr>
          <a:lstStyle/>
          <a:p>
            <a:r>
              <a:rPr lang="en-US" dirty="0" smtClean="0"/>
              <a:t>Determine what sentence you are going to ask for</a:t>
            </a:r>
          </a:p>
          <a:p>
            <a:pPr marL="742950" lvl="1" indent="-285750">
              <a:buFont typeface="Arial" panose="020B0604020202020204" pitchFamily="34" charset="0"/>
              <a:buChar char="•"/>
            </a:pPr>
            <a:r>
              <a:rPr lang="en-US" dirty="0" smtClean="0"/>
              <a:t>Maintain credibility</a:t>
            </a:r>
          </a:p>
          <a:p>
            <a:pPr marL="742950" lvl="1" indent="-285750">
              <a:buFont typeface="Arial" panose="020B0604020202020204" pitchFamily="34" charset="0"/>
              <a:buChar char="•"/>
            </a:pPr>
            <a:r>
              <a:rPr lang="en-US" dirty="0" smtClean="0"/>
              <a:t>You can’t get what you don’t ask for</a:t>
            </a:r>
          </a:p>
          <a:p>
            <a:pPr marL="742950" lvl="1" indent="-285750">
              <a:buFont typeface="Arial" panose="020B0604020202020204" pitchFamily="34" charset="0"/>
              <a:buChar char="•"/>
            </a:pPr>
            <a:r>
              <a:rPr lang="en-US" dirty="0" smtClean="0"/>
              <a:t>Give reasons for why you are asking for the sentence </a:t>
            </a:r>
          </a:p>
          <a:p>
            <a:endParaRPr lang="en-US" dirty="0"/>
          </a:p>
          <a:p>
            <a:r>
              <a:rPr lang="en-US" dirty="0" smtClean="0"/>
              <a:t>Write your sentencing memo </a:t>
            </a:r>
          </a:p>
          <a:p>
            <a:pPr marL="742950" lvl="1" indent="-285750">
              <a:buFont typeface="Arial" panose="020B0604020202020204" pitchFamily="34" charset="0"/>
              <a:buChar char="•"/>
            </a:pPr>
            <a:r>
              <a:rPr lang="en-US" dirty="0" smtClean="0"/>
              <a:t>Always include: why you’re there for the resentencing, what the sentence was originally, what the guidelines are now, what sentence you are asking for, and why (mitigation), include appropriate calculation of jail credit*, make objections to any known challenges</a:t>
            </a:r>
          </a:p>
          <a:p>
            <a:pPr marL="742950" lvl="1" indent="-285750">
              <a:buFont typeface="Arial" panose="020B0604020202020204" pitchFamily="34" charset="0"/>
              <a:buChar char="•"/>
            </a:pPr>
            <a:r>
              <a:rPr lang="en-US" dirty="0" smtClean="0"/>
              <a:t>Should you address client’s misconducts? Strategy call, but I typically say no, not in memo. </a:t>
            </a:r>
          </a:p>
        </p:txBody>
      </p:sp>
      <p:sp>
        <p:nvSpPr>
          <p:cNvPr id="2" name="Title 1"/>
          <p:cNvSpPr>
            <a:spLocks noGrp="1"/>
          </p:cNvSpPr>
          <p:nvPr>
            <p:ph type="title"/>
          </p:nvPr>
        </p:nvSpPr>
        <p:spPr>
          <a:xfrm>
            <a:off x="822960" y="365760"/>
            <a:ext cx="7520940" cy="624840"/>
          </a:xfrm>
        </p:spPr>
        <p:txBody>
          <a:bodyPr/>
          <a:lstStyle/>
          <a:p>
            <a:r>
              <a:rPr lang="en-US" dirty="0" smtClean="0"/>
              <a:t>STEP 4:  LITIGATE </a:t>
            </a:r>
            <a:endParaRPr lang="en-US" dirty="0"/>
          </a:p>
        </p:txBody>
      </p:sp>
      <p:sp>
        <p:nvSpPr>
          <p:cNvPr id="4" name="TextBox 3"/>
          <p:cNvSpPr txBox="1"/>
          <p:nvPr/>
        </p:nvSpPr>
        <p:spPr>
          <a:xfrm>
            <a:off x="3429000" y="5715000"/>
            <a:ext cx="5562600" cy="923330"/>
          </a:xfrm>
          <a:prstGeom prst="rect">
            <a:avLst/>
          </a:prstGeom>
          <a:noFill/>
        </p:spPr>
        <p:txBody>
          <a:bodyPr wrap="square" rtlCol="0">
            <a:spAutoFit/>
          </a:bodyPr>
          <a:lstStyle/>
          <a:p>
            <a:pPr algn="r"/>
            <a:r>
              <a:rPr lang="en-US" b="1" dirty="0" smtClean="0"/>
              <a:t>* ADDITIONAL RESOURCES:</a:t>
            </a:r>
            <a:r>
              <a:rPr lang="en-US" dirty="0" smtClean="0"/>
              <a:t> </a:t>
            </a:r>
          </a:p>
          <a:p>
            <a:pPr algn="r"/>
            <a:r>
              <a:rPr lang="en-US" dirty="0" smtClean="0"/>
              <a:t>Date calculator for easy calculation of jail credit and due dates is provided separately in materials. </a:t>
            </a:r>
            <a:endParaRPr lang="en-US" dirty="0"/>
          </a:p>
        </p:txBody>
      </p:sp>
      <p:grpSp>
        <p:nvGrpSpPr>
          <p:cNvPr id="7" name="Group 6"/>
          <p:cNvGrpSpPr/>
          <p:nvPr/>
        </p:nvGrpSpPr>
        <p:grpSpPr>
          <a:xfrm>
            <a:off x="1004887" y="1187302"/>
            <a:ext cx="7362825" cy="3933825"/>
            <a:chOff x="0" y="0"/>
            <a:chExt cx="7362825" cy="3933825"/>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4872" t="53276" r="20353" b="13676"/>
            <a:stretch/>
          </p:blipFill>
          <p:spPr bwMode="auto">
            <a:xfrm>
              <a:off x="0" y="0"/>
              <a:ext cx="7362825" cy="3933825"/>
            </a:xfrm>
            <a:prstGeom prst="rect">
              <a:avLst/>
            </a:prstGeom>
            <a:ln>
              <a:solidFill>
                <a:srgbClr val="000000"/>
              </a:solidFill>
            </a:ln>
            <a:extLst>
              <a:ext uri="{53640926-AAD7-44D8-BBD7-CCE9431645EC}">
                <a14:shadowObscured xmlns:a14="http://schemas.microsoft.com/office/drawing/2010/main"/>
              </a:ext>
            </a:extLst>
          </p:spPr>
        </p:pic>
        <p:sp>
          <p:nvSpPr>
            <p:cNvPr id="9" name="Text Box 2"/>
            <p:cNvSpPr txBox="1">
              <a:spLocks noChangeArrowheads="1"/>
            </p:cNvSpPr>
            <p:nvPr/>
          </p:nvSpPr>
          <p:spPr bwMode="auto">
            <a:xfrm>
              <a:off x="4972050" y="762000"/>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350" b="1">
                  <a:effectLst/>
                  <a:latin typeface="Times New Roman"/>
                  <a:ea typeface="Times New Roman"/>
                </a:rPr>
                <a:t>ATTACHMENT PAGE 11</a:t>
              </a:r>
              <a:endParaRPr lang="en-US" sz="1200">
                <a:effectLst/>
                <a:latin typeface="Times New Roman"/>
                <a:ea typeface="Times New Roman"/>
              </a:endParaRPr>
            </a:p>
          </p:txBody>
        </p:sp>
      </p:grpSp>
    </p:spTree>
    <p:extLst>
      <p:ext uri="{BB962C8B-B14F-4D97-AF65-F5344CB8AC3E}">
        <p14:creationId xmlns:p14="http://schemas.microsoft.com/office/powerpoint/2010/main" val="25332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624840"/>
          </a:xfrm>
        </p:spPr>
        <p:txBody>
          <a:bodyPr/>
          <a:lstStyle/>
          <a:p>
            <a:r>
              <a:rPr lang="en-US" dirty="0" smtClean="0"/>
              <a:t>STEP 4:  LITIGATE (CONTINUED)</a:t>
            </a:r>
            <a:endParaRPr lang="en-US" dirty="0"/>
          </a:p>
        </p:txBody>
      </p:sp>
      <p:sp>
        <p:nvSpPr>
          <p:cNvPr id="3" name="TextBox 2"/>
          <p:cNvSpPr txBox="1"/>
          <p:nvPr/>
        </p:nvSpPr>
        <p:spPr>
          <a:xfrm>
            <a:off x="762000" y="1219200"/>
            <a:ext cx="7848600" cy="2862322"/>
          </a:xfrm>
          <a:prstGeom prst="rect">
            <a:avLst/>
          </a:prstGeom>
          <a:noFill/>
        </p:spPr>
        <p:txBody>
          <a:bodyPr wrap="square" rtlCol="0">
            <a:spAutoFit/>
          </a:bodyPr>
          <a:lstStyle/>
          <a:p>
            <a:r>
              <a:rPr lang="en-US" dirty="0" smtClean="0"/>
              <a:t>Inform MDOC Time Computation Unit  if possibility of sentence of time served</a:t>
            </a:r>
          </a:p>
          <a:p>
            <a:pPr marL="742950" lvl="1" indent="-285750">
              <a:buFont typeface="Arial" panose="020B0604020202020204" pitchFamily="34" charset="0"/>
              <a:buChar char="•"/>
            </a:pPr>
            <a:r>
              <a:rPr lang="en-US" dirty="0" smtClean="0"/>
              <a:t>They can arrange for client to be released from county instead of being transported back to MDOC for processing </a:t>
            </a:r>
          </a:p>
          <a:p>
            <a:endParaRPr lang="en-US" dirty="0"/>
          </a:p>
          <a:p>
            <a:r>
              <a:rPr lang="en-US" dirty="0" smtClean="0"/>
              <a:t>File your sentencing memo </a:t>
            </a:r>
          </a:p>
          <a:p>
            <a:pPr marL="742950" lvl="1" indent="-285750">
              <a:buFont typeface="Arial" panose="020B0604020202020204" pitchFamily="34" charset="0"/>
              <a:buChar char="•"/>
            </a:pPr>
            <a:r>
              <a:rPr lang="en-US" dirty="0" smtClean="0"/>
              <a:t>File at least one week before resentencing</a:t>
            </a:r>
          </a:p>
          <a:p>
            <a:pPr marL="742950" lvl="1" indent="-285750">
              <a:buFont typeface="Arial" panose="020B0604020202020204" pitchFamily="34" charset="0"/>
              <a:buChar char="•"/>
            </a:pPr>
            <a:r>
              <a:rPr lang="en-US" dirty="0" smtClean="0"/>
              <a:t>The value of a sentencing memo cannot be overstated</a:t>
            </a:r>
          </a:p>
          <a:p>
            <a:endParaRPr lang="en-US" dirty="0"/>
          </a:p>
          <a:p>
            <a:r>
              <a:rPr lang="en-US" dirty="0" smtClean="0"/>
              <a:t>Two days prior to resentencing, try to get court to fax you a copy of the updated PSR. Keyword is try. </a:t>
            </a:r>
          </a:p>
        </p:txBody>
      </p:sp>
      <p:grpSp>
        <p:nvGrpSpPr>
          <p:cNvPr id="5" name="Group 4"/>
          <p:cNvGrpSpPr/>
          <p:nvPr/>
        </p:nvGrpSpPr>
        <p:grpSpPr>
          <a:xfrm>
            <a:off x="838200" y="2095500"/>
            <a:ext cx="7467600" cy="2667000"/>
            <a:chOff x="0" y="0"/>
            <a:chExt cx="7467600" cy="266700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8485" t="44729" r="12583" b="24213"/>
            <a:stretch/>
          </p:blipFill>
          <p:spPr bwMode="auto">
            <a:xfrm>
              <a:off x="0" y="0"/>
              <a:ext cx="7467600" cy="2667000"/>
            </a:xfrm>
            <a:prstGeom prst="rect">
              <a:avLst/>
            </a:prstGeom>
            <a:ln w="9525" cap="flat" cmpd="sng" algn="ctr">
              <a:solidFill>
                <a:srgbClr val="000000"/>
              </a:solidFill>
              <a:prstDash val="solid"/>
              <a:round/>
              <a:headEnd type="none" w="med" len="med"/>
              <a:tailEnd type="none" w="med" len="med"/>
            </a:ln>
            <a:extLst>
              <a:ext uri="{53640926-AAD7-44D8-BBD7-CCE9431645EC}">
                <a14:shadowObscured xmlns:a14="http://schemas.microsoft.com/office/drawing/2010/main"/>
              </a:ext>
            </a:extLst>
          </p:spPr>
        </p:pic>
        <p:sp>
          <p:nvSpPr>
            <p:cNvPr id="7" name="Text Box 2"/>
            <p:cNvSpPr txBox="1">
              <a:spLocks noChangeArrowheads="1"/>
            </p:cNvSpPr>
            <p:nvPr/>
          </p:nvSpPr>
          <p:spPr bwMode="auto">
            <a:xfrm>
              <a:off x="4524375" y="1800225"/>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350" b="1">
                  <a:effectLst/>
                  <a:latin typeface="Times New Roman"/>
                  <a:ea typeface="Times New Roman"/>
                </a:rPr>
                <a:t>ATTACHMENT PAGE 23</a:t>
              </a:r>
              <a:endParaRPr lang="en-US" sz="1200">
                <a:effectLst/>
                <a:latin typeface="Times New Roman"/>
                <a:ea typeface="Times New Roman"/>
              </a:endParaRPr>
            </a:p>
          </p:txBody>
        </p:sp>
      </p:grpSp>
      <p:grpSp>
        <p:nvGrpSpPr>
          <p:cNvPr id="8" name="Group 7"/>
          <p:cNvGrpSpPr/>
          <p:nvPr/>
        </p:nvGrpSpPr>
        <p:grpSpPr>
          <a:xfrm>
            <a:off x="957262" y="1709738"/>
            <a:ext cx="7229475" cy="3438525"/>
            <a:chOff x="0" y="0"/>
            <a:chExt cx="7229475" cy="3438525"/>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2051" t="17664" r="16987" b="39316"/>
            <a:stretch/>
          </p:blipFill>
          <p:spPr bwMode="auto">
            <a:xfrm>
              <a:off x="0" y="0"/>
              <a:ext cx="7229475" cy="3438525"/>
            </a:xfrm>
            <a:prstGeom prst="rect">
              <a:avLst/>
            </a:prstGeom>
            <a:ln>
              <a:solidFill>
                <a:srgbClr val="000000"/>
              </a:solid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667250" y="1057275"/>
              <a:ext cx="2209800" cy="304800"/>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350" b="1">
                  <a:effectLst/>
                  <a:latin typeface="Times New Roman"/>
                  <a:ea typeface="Times New Roman"/>
                </a:rPr>
                <a:t>ATTACHMENT PAGE 24</a:t>
              </a:r>
              <a:endParaRPr lang="en-US" sz="1200">
                <a:effectLst/>
                <a:latin typeface="Times New Roman"/>
                <a:ea typeface="Times New Roman"/>
              </a:endParaRPr>
            </a:p>
          </p:txBody>
        </p:sp>
      </p:grpSp>
    </p:spTree>
    <p:extLst>
      <p:ext uri="{BB962C8B-B14F-4D97-AF65-F5344CB8AC3E}">
        <p14:creationId xmlns:p14="http://schemas.microsoft.com/office/powerpoint/2010/main" val="406534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01040"/>
          </a:xfrm>
        </p:spPr>
        <p:txBody>
          <a:bodyPr/>
          <a:lstStyle/>
          <a:p>
            <a:r>
              <a:rPr lang="en-US" dirty="0" smtClean="0"/>
              <a:t>STEP 5:  Get Results </a:t>
            </a:r>
            <a:endParaRPr lang="en-US" dirty="0"/>
          </a:p>
        </p:txBody>
      </p:sp>
      <p:sp>
        <p:nvSpPr>
          <p:cNvPr id="3" name="TextBox 2"/>
          <p:cNvSpPr txBox="1"/>
          <p:nvPr/>
        </p:nvSpPr>
        <p:spPr>
          <a:xfrm>
            <a:off x="762000" y="1295400"/>
            <a:ext cx="7848600" cy="3416320"/>
          </a:xfrm>
          <a:prstGeom prst="rect">
            <a:avLst/>
          </a:prstGeom>
          <a:noFill/>
        </p:spPr>
        <p:txBody>
          <a:bodyPr wrap="square" rtlCol="0">
            <a:spAutoFit/>
          </a:bodyPr>
          <a:lstStyle/>
          <a:p>
            <a:r>
              <a:rPr lang="en-US" dirty="0" smtClean="0"/>
              <a:t>Get to court early to talk with your client in holding prior to resentencing</a:t>
            </a:r>
          </a:p>
          <a:p>
            <a:endParaRPr lang="en-US" dirty="0" smtClean="0"/>
          </a:p>
          <a:p>
            <a:r>
              <a:rPr lang="en-US" dirty="0" smtClean="0"/>
              <a:t>Review the updated PSR with your client if one has been prepared</a:t>
            </a:r>
          </a:p>
          <a:p>
            <a:endParaRPr lang="en-US" dirty="0" smtClean="0"/>
          </a:p>
          <a:p>
            <a:r>
              <a:rPr lang="en-US" dirty="0" smtClean="0"/>
              <a:t>Object to any errors in the PSR or any errors in the scoring of the guidelines</a:t>
            </a:r>
          </a:p>
          <a:p>
            <a:endParaRPr lang="en-US" dirty="0" smtClean="0"/>
          </a:p>
          <a:p>
            <a:r>
              <a:rPr lang="en-US" dirty="0" smtClean="0"/>
              <a:t>Highlight the important parts of your sentencing memo. Your job is to ensure that the judge knows everything you want him to know prior to imposing sentence on your client. </a:t>
            </a:r>
          </a:p>
          <a:p>
            <a:endParaRPr lang="en-US" dirty="0" smtClean="0"/>
          </a:p>
          <a:p>
            <a:r>
              <a:rPr lang="en-US" dirty="0" smtClean="0"/>
              <a:t>Be sure that the court costs/ attorney fees/restitution and other costs are consistent with the original sentencing, and that jail credit is accurate. </a:t>
            </a:r>
          </a:p>
        </p:txBody>
      </p:sp>
      <p:sp>
        <p:nvSpPr>
          <p:cNvPr id="6" name="TextBox 5"/>
          <p:cNvSpPr txBox="1"/>
          <p:nvPr/>
        </p:nvSpPr>
        <p:spPr>
          <a:xfrm>
            <a:off x="2971800" y="5257800"/>
            <a:ext cx="6003851" cy="1754326"/>
          </a:xfrm>
          <a:prstGeom prst="rect">
            <a:avLst/>
          </a:prstGeom>
          <a:noFill/>
        </p:spPr>
        <p:txBody>
          <a:bodyPr wrap="square" rtlCol="0">
            <a:spAutoFit/>
          </a:bodyPr>
          <a:lstStyle/>
          <a:p>
            <a:pPr algn="r"/>
            <a:endParaRPr lang="en-US" b="1" dirty="0" smtClean="0"/>
          </a:p>
          <a:p>
            <a:pPr algn="r"/>
            <a:r>
              <a:rPr lang="en-US" b="1" dirty="0" smtClean="0"/>
              <a:t>AFTER SENTENCING:</a:t>
            </a:r>
            <a:r>
              <a:rPr lang="en-US" dirty="0" smtClean="0"/>
              <a:t> </a:t>
            </a:r>
          </a:p>
          <a:p>
            <a:pPr algn="r"/>
            <a:r>
              <a:rPr lang="en-US" dirty="0" smtClean="0"/>
              <a:t>Ensure your client signs a notice of appeal and request for appointment of counsel. Reserve your right to refuse the appointment so that  a new attorney may review your work.  </a:t>
            </a:r>
          </a:p>
          <a:p>
            <a:pPr algn="r"/>
            <a:endParaRPr lang="en-US" dirty="0"/>
          </a:p>
        </p:txBody>
      </p:sp>
    </p:spTree>
    <p:extLst>
      <p:ext uri="{BB962C8B-B14F-4D97-AF65-F5344CB8AC3E}">
        <p14:creationId xmlns:p14="http://schemas.microsoft.com/office/powerpoint/2010/main" val="209937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101A1D"/>
      </a:hlink>
      <a:folHlink>
        <a:srgbClr val="6B56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292</TotalTime>
  <Words>1131</Words>
  <Application>Microsoft Office PowerPoint</Application>
  <PresentationFormat>On-screen Show (4:3)</PresentationFormat>
  <Paragraphs>146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Resentencings:  mitigating, litigating and getting results</vt:lpstr>
      <vt:lpstr>STEP 1:  Be careful what you ask for – Determine if there is risk in going forward</vt:lpstr>
      <vt:lpstr>STEP 1:  Be careful what you ask for – Determine if there is risk in going forward (Continued)</vt:lpstr>
      <vt:lpstr>STEP 2:  Notifications and delegation of tasks</vt:lpstr>
      <vt:lpstr>STEP 2:  Notifications and delegation of tasks (continued)</vt:lpstr>
      <vt:lpstr>STEP 3:  MITIGATE </vt:lpstr>
      <vt:lpstr>STEP 4:  LITIGATE </vt:lpstr>
      <vt:lpstr>STEP 4:  LITIGATE (CONTINUED)</vt:lpstr>
      <vt:lpstr>STEP 5:  Get Results </vt:lpstr>
      <vt:lpstr>STEP 6:  FINISH THE JOB</vt:lpstr>
      <vt:lpstr>STEP 6:  FINISH THE JOB (continued)</vt:lpstr>
      <vt:lpstr>GOOD LUCK!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Resentencings:  mitigating, litigating and getting results</dc:title>
  <dc:creator>CDRC</dc:creator>
  <cp:lastModifiedBy>Marilena David-Martin</cp:lastModifiedBy>
  <cp:revision>31</cp:revision>
  <dcterms:created xsi:type="dcterms:W3CDTF">2015-10-11T21:26:41Z</dcterms:created>
  <dcterms:modified xsi:type="dcterms:W3CDTF">2015-10-12T19:39:26Z</dcterms:modified>
</cp:coreProperties>
</file>