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58" r:id="rId5"/>
    <p:sldId id="262" r:id="rId6"/>
    <p:sldId id="260" r:id="rId7"/>
    <p:sldId id="261" r:id="rId8"/>
    <p:sldId id="263" r:id="rId9"/>
    <p:sldId id="264" r:id="rId10"/>
    <p:sldId id="266" r:id="rId11"/>
    <p:sldId id="267" r:id="rId12"/>
    <p:sldId id="268" r:id="rId13"/>
    <p:sldId id="269" r:id="rId14"/>
    <p:sldId id="270" r:id="rId15"/>
    <p:sldId id="271" r:id="rId16"/>
    <p:sldId id="272" r:id="rId17"/>
    <p:sldId id="273" r:id="rId18"/>
    <p:sldId id="274" r:id="rId19"/>
    <p:sldId id="27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8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EAC7D-5780-4B06-A6F7-B67A6B64E3A4}" type="datetimeFigureOut">
              <a:rPr lang="en-US" smtClean="0"/>
              <a:t>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0DF20-A9C3-4BAC-B67C-C528BEB4C0E6}" type="slidenum">
              <a:rPr lang="en-US" smtClean="0"/>
              <a:t>‹#›</a:t>
            </a:fld>
            <a:endParaRPr lang="en-US"/>
          </a:p>
        </p:txBody>
      </p:sp>
    </p:spTree>
    <p:extLst>
      <p:ext uri="{BB962C8B-B14F-4D97-AF65-F5344CB8AC3E}">
        <p14:creationId xmlns:p14="http://schemas.microsoft.com/office/powerpoint/2010/main" val="334690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no funds for experts.  This is actually disallowed under the grant.  We anticipate that we could help work with attorneys to help secure funds from the trial court.  That might entail</a:t>
            </a:r>
            <a:r>
              <a:rPr lang="en-US" baseline="0" dirty="0" smtClean="0"/>
              <a:t> identifying a potential expert, seeking an initial/superficial consultation to get a sense of whether there may be promising information as well as a sense of cost, conducting research in order to best communicate to the court why the expert is necessary.</a:t>
            </a:r>
            <a:endParaRPr lang="en-US" dirty="0"/>
          </a:p>
        </p:txBody>
      </p:sp>
      <p:sp>
        <p:nvSpPr>
          <p:cNvPr id="4" name="Slide Number Placeholder 3"/>
          <p:cNvSpPr>
            <a:spLocks noGrp="1"/>
          </p:cNvSpPr>
          <p:nvPr>
            <p:ph type="sldNum" sz="quarter" idx="10"/>
          </p:nvPr>
        </p:nvSpPr>
        <p:spPr/>
        <p:txBody>
          <a:bodyPr/>
          <a:lstStyle/>
          <a:p>
            <a:fld id="{4930DF20-A9C3-4BAC-B67C-C528BEB4C0E6}" type="slidenum">
              <a:rPr lang="en-US" smtClean="0"/>
              <a:t>2</a:t>
            </a:fld>
            <a:endParaRPr lang="en-US"/>
          </a:p>
        </p:txBody>
      </p:sp>
    </p:spTree>
    <p:extLst>
      <p:ext uri="{BB962C8B-B14F-4D97-AF65-F5344CB8AC3E}">
        <p14:creationId xmlns:p14="http://schemas.microsoft.com/office/powerpoint/2010/main" val="322044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records: Motion to compel discovery,</a:t>
            </a:r>
            <a:r>
              <a:rPr lang="en-US" baseline="0" dirty="0" smtClean="0"/>
              <a:t> talking to counsel in co-D’s case, getting officer testimony in other case; </a:t>
            </a:r>
            <a:r>
              <a:rPr lang="en-US" dirty="0" smtClean="0"/>
              <a:t>Assist in preparing for the evidentiary hearing: </a:t>
            </a:r>
            <a:r>
              <a:rPr lang="en-US" baseline="0" dirty="0" smtClean="0"/>
              <a:t> </a:t>
            </a:r>
            <a:r>
              <a:rPr lang="en-US" dirty="0" smtClean="0"/>
              <a:t>Prepping witnesses,</a:t>
            </a:r>
            <a:r>
              <a:rPr lang="en-US" baseline="0" dirty="0" smtClean="0"/>
              <a:t> </a:t>
            </a:r>
            <a:r>
              <a:rPr lang="en-US" dirty="0" smtClean="0"/>
              <a:t>Strategy,</a:t>
            </a:r>
            <a:r>
              <a:rPr lang="en-US" baseline="0" dirty="0" smtClean="0"/>
              <a:t> </a:t>
            </a:r>
            <a:r>
              <a:rPr lang="en-US" dirty="0" smtClean="0"/>
              <a:t>Legal argument</a:t>
            </a:r>
          </a:p>
        </p:txBody>
      </p:sp>
      <p:sp>
        <p:nvSpPr>
          <p:cNvPr id="4" name="Slide Number Placeholder 3"/>
          <p:cNvSpPr>
            <a:spLocks noGrp="1"/>
          </p:cNvSpPr>
          <p:nvPr>
            <p:ph type="sldNum" sz="quarter" idx="10"/>
          </p:nvPr>
        </p:nvSpPr>
        <p:spPr/>
        <p:txBody>
          <a:bodyPr/>
          <a:lstStyle/>
          <a:p>
            <a:fld id="{4930DF20-A9C3-4BAC-B67C-C528BEB4C0E6}" type="slidenum">
              <a:rPr lang="en-US" smtClean="0"/>
              <a:t>11</a:t>
            </a:fld>
            <a:endParaRPr lang="en-US"/>
          </a:p>
        </p:txBody>
      </p:sp>
    </p:spTree>
    <p:extLst>
      <p:ext uri="{BB962C8B-B14F-4D97-AF65-F5344CB8AC3E}">
        <p14:creationId xmlns:p14="http://schemas.microsoft.com/office/powerpoint/2010/main" val="72098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30DF20-A9C3-4BAC-B67C-C528BEB4C0E6}" type="slidenum">
              <a:rPr lang="en-US" smtClean="0"/>
              <a:t>14</a:t>
            </a:fld>
            <a:endParaRPr lang="en-US"/>
          </a:p>
        </p:txBody>
      </p:sp>
    </p:spTree>
    <p:extLst>
      <p:ext uri="{BB962C8B-B14F-4D97-AF65-F5344CB8AC3E}">
        <p14:creationId xmlns:p14="http://schemas.microsoft.com/office/powerpoint/2010/main" val="168805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going to be different in every case.  Essentially,</a:t>
            </a:r>
            <a:r>
              <a:rPr lang="en-US" baseline="0" dirty="0" smtClean="0"/>
              <a:t> do what you can to vet the issue. AIP does not </a:t>
            </a:r>
            <a:r>
              <a:rPr lang="en-US" dirty="0" smtClean="0"/>
              <a:t>have the</a:t>
            </a:r>
            <a:r>
              <a:rPr lang="en-US" baseline="0" dirty="0" smtClean="0"/>
              <a:t> </a:t>
            </a:r>
            <a:r>
              <a:rPr lang="en-US" baseline="0" dirty="0" err="1" smtClean="0"/>
              <a:t>bandwith</a:t>
            </a:r>
            <a:r>
              <a:rPr lang="en-US" baseline="0" dirty="0" smtClean="0"/>
              <a:t> to do first level investigations: Phone calls, FOIAs, obtaining affidavits from friendly witnesses you are contact with, etc. When do you seek support?</a:t>
            </a:r>
            <a:r>
              <a:rPr lang="en-US" dirty="0" smtClean="0"/>
              <a:t> </a:t>
            </a:r>
            <a:endParaRPr lang="en-US" dirty="0"/>
          </a:p>
        </p:txBody>
      </p:sp>
      <p:sp>
        <p:nvSpPr>
          <p:cNvPr id="4" name="Slide Number Placeholder 3"/>
          <p:cNvSpPr>
            <a:spLocks noGrp="1"/>
          </p:cNvSpPr>
          <p:nvPr>
            <p:ph type="sldNum" sz="quarter" idx="10"/>
          </p:nvPr>
        </p:nvSpPr>
        <p:spPr/>
        <p:txBody>
          <a:bodyPr/>
          <a:lstStyle/>
          <a:p>
            <a:fld id="{4930DF20-A9C3-4BAC-B67C-C528BEB4C0E6}" type="slidenum">
              <a:rPr lang="en-US" smtClean="0"/>
              <a:t>15</a:t>
            </a:fld>
            <a:endParaRPr lang="en-US"/>
          </a:p>
        </p:txBody>
      </p:sp>
    </p:spTree>
    <p:extLst>
      <p:ext uri="{BB962C8B-B14F-4D97-AF65-F5344CB8AC3E}">
        <p14:creationId xmlns:p14="http://schemas.microsoft.com/office/powerpoint/2010/main" val="130179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case criteria,</a:t>
            </a:r>
            <a:r>
              <a:rPr lang="en-US" baseline="0" dirty="0" smtClean="0"/>
              <a:t> example legal issues, </a:t>
            </a:r>
            <a:endParaRPr lang="en-US" dirty="0"/>
          </a:p>
        </p:txBody>
      </p:sp>
      <p:sp>
        <p:nvSpPr>
          <p:cNvPr id="4" name="Slide Number Placeholder 3"/>
          <p:cNvSpPr>
            <a:spLocks noGrp="1"/>
          </p:cNvSpPr>
          <p:nvPr>
            <p:ph type="sldNum" sz="quarter" idx="10"/>
          </p:nvPr>
        </p:nvSpPr>
        <p:spPr/>
        <p:txBody>
          <a:bodyPr/>
          <a:lstStyle/>
          <a:p>
            <a:fld id="{4930DF20-A9C3-4BAC-B67C-C528BEB4C0E6}" type="slidenum">
              <a:rPr lang="en-US" smtClean="0"/>
              <a:t>16</a:t>
            </a:fld>
            <a:endParaRPr lang="en-US"/>
          </a:p>
        </p:txBody>
      </p:sp>
    </p:spTree>
    <p:extLst>
      <p:ext uri="{BB962C8B-B14F-4D97-AF65-F5344CB8AC3E}">
        <p14:creationId xmlns:p14="http://schemas.microsoft.com/office/powerpoint/2010/main" val="58281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Investigativ</a:t>
            </a:r>
            <a:r>
              <a:rPr lang="en-US" baseline="0" dirty="0" smtClean="0"/>
              <a:t>e hours will be limited to between 10 and 20 hours.  You need to know what you want to find out and what you want done.</a:t>
            </a:r>
            <a:endParaRPr lang="en-US" dirty="0"/>
          </a:p>
        </p:txBody>
      </p:sp>
      <p:sp>
        <p:nvSpPr>
          <p:cNvPr id="4" name="Slide Number Placeholder 3"/>
          <p:cNvSpPr>
            <a:spLocks noGrp="1"/>
          </p:cNvSpPr>
          <p:nvPr>
            <p:ph type="sldNum" sz="quarter" idx="10"/>
          </p:nvPr>
        </p:nvSpPr>
        <p:spPr/>
        <p:txBody>
          <a:bodyPr/>
          <a:lstStyle/>
          <a:p>
            <a:fld id="{4930DF20-A9C3-4BAC-B67C-C528BEB4C0E6}" type="slidenum">
              <a:rPr lang="en-US" smtClean="0"/>
              <a:t>17</a:t>
            </a:fld>
            <a:endParaRPr lang="en-US"/>
          </a:p>
        </p:txBody>
      </p:sp>
    </p:spTree>
    <p:extLst>
      <p:ext uri="{BB962C8B-B14F-4D97-AF65-F5344CB8AC3E}">
        <p14:creationId xmlns:p14="http://schemas.microsoft.com/office/powerpoint/2010/main" val="77890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9D191C-41F2-49C5-8401-4DEE10DA3CF0}"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7B289-360B-466F-927D-F9742BD5F18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D191C-41F2-49C5-8401-4DEE10DA3CF0}"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7B289-360B-466F-927D-F9742BD5F1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D191C-41F2-49C5-8401-4DEE10DA3CF0}"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7B289-360B-466F-927D-F9742BD5F1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9D191C-41F2-49C5-8401-4DEE10DA3CF0}"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7B289-360B-466F-927D-F9742BD5F1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29D191C-41F2-49C5-8401-4DEE10DA3CF0}"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7B289-360B-466F-927D-F9742BD5F18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9D191C-41F2-49C5-8401-4DEE10DA3CF0}"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7B289-360B-466F-927D-F9742BD5F1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9D191C-41F2-49C5-8401-4DEE10DA3CF0}"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7B289-360B-466F-927D-F9742BD5F1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D191C-41F2-49C5-8401-4DEE10DA3CF0}" type="datetimeFigureOut">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7B289-360B-466F-927D-F9742BD5F1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D191C-41F2-49C5-8401-4DEE10DA3CF0}"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7B289-360B-466F-927D-F9742BD5F1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29D191C-41F2-49C5-8401-4DEE10DA3CF0}" type="datetimeFigureOut">
              <a:rPr lang="en-US" smtClean="0"/>
              <a:t>1/15/2016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F37B289-360B-466F-927D-F9742BD5F1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D191C-41F2-49C5-8401-4DEE10DA3CF0}"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7B289-360B-466F-927D-F9742BD5F1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29D191C-41F2-49C5-8401-4DEE10DA3CF0}" type="datetimeFigureOut">
              <a:rPr lang="en-US" smtClean="0"/>
              <a:t>1/15/2016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F37B289-360B-466F-927D-F9742BD5F1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ea@mimaacs.org" TargetMode="External"/><Relationship Id="rId2" Type="http://schemas.openxmlformats.org/officeDocument/2006/relationships/hyperlink" Target="mailto:kmarcuz@sado.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do.org/Articles/Article/397"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eeA@mimaacs.or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mailto:kmarcuz@sado.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APPELLATE INVESTIGATION PROJECT</a:t>
            </a:r>
            <a:endParaRPr lang="en-US" dirty="0"/>
          </a:p>
        </p:txBody>
      </p:sp>
      <p:sp>
        <p:nvSpPr>
          <p:cNvPr id="3" name="Subtitle 2"/>
          <p:cNvSpPr>
            <a:spLocks noGrp="1"/>
          </p:cNvSpPr>
          <p:nvPr>
            <p:ph type="subTitle" idx="1"/>
          </p:nvPr>
        </p:nvSpPr>
        <p:spPr/>
        <p:txBody>
          <a:bodyPr>
            <a:normAutofit fontScale="92500"/>
          </a:bodyPr>
          <a:lstStyle/>
          <a:p>
            <a:r>
              <a:rPr lang="en-US" dirty="0" smtClean="0"/>
              <a:t>SERVICES PROVIDED AND HOW TO REQUEST SUPPORT</a:t>
            </a:r>
            <a:endParaRPr lang="en-US" dirty="0"/>
          </a:p>
        </p:txBody>
      </p:sp>
      <p:sp>
        <p:nvSpPr>
          <p:cNvPr id="5" name="TextBox 4"/>
          <p:cNvSpPr txBox="1"/>
          <p:nvPr/>
        </p:nvSpPr>
        <p:spPr>
          <a:xfrm>
            <a:off x="4800600" y="3886200"/>
            <a:ext cx="4114800" cy="1477328"/>
          </a:xfrm>
          <a:prstGeom prst="rect">
            <a:avLst/>
          </a:prstGeom>
          <a:noFill/>
        </p:spPr>
        <p:txBody>
          <a:bodyPr wrap="square" rtlCol="0">
            <a:spAutoFit/>
          </a:bodyPr>
          <a:lstStyle/>
          <a:p>
            <a:r>
              <a:rPr lang="en-US" dirty="0" smtClean="0"/>
              <a:t>Katherine Marcuz, </a:t>
            </a:r>
            <a:r>
              <a:rPr lang="en-US" dirty="0" smtClean="0">
                <a:hlinkClick r:id="rId2"/>
              </a:rPr>
              <a:t>kmarcuz@sado.org</a:t>
            </a:r>
            <a:endParaRPr lang="en-US" dirty="0" smtClean="0"/>
          </a:p>
          <a:p>
            <a:r>
              <a:rPr lang="en-US" dirty="0" smtClean="0"/>
              <a:t>Principal Attorney</a:t>
            </a:r>
          </a:p>
          <a:p>
            <a:endParaRPr lang="en-US" dirty="0"/>
          </a:p>
          <a:p>
            <a:r>
              <a:rPr lang="en-US" dirty="0" smtClean="0"/>
              <a:t>Andrew Lee, </a:t>
            </a:r>
            <a:r>
              <a:rPr lang="en-US" dirty="0" smtClean="0">
                <a:hlinkClick r:id="rId3"/>
              </a:rPr>
              <a:t>leea@mimaacs.org</a:t>
            </a:r>
            <a:r>
              <a:rPr lang="en-US" dirty="0" smtClean="0"/>
              <a:t>, </a:t>
            </a:r>
          </a:p>
          <a:p>
            <a:r>
              <a:rPr lang="en-US" dirty="0" smtClean="0"/>
              <a:t>Investigative Attorney </a:t>
            </a:r>
            <a:endParaRPr lang="en-US" dirty="0"/>
          </a:p>
        </p:txBody>
      </p:sp>
    </p:spTree>
    <p:extLst>
      <p:ext uri="{BB962C8B-B14F-4D97-AF65-F5344CB8AC3E}">
        <p14:creationId xmlns:p14="http://schemas.microsoft.com/office/powerpoint/2010/main" val="4039883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Katherine\AppData\Local\Microsoft\Windows\Temporary Internet Files\Content.IE5\DMRJGQCT\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86376"/>
            <a:ext cx="4368800" cy="3552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itle 3"/>
          <p:cNvSpPr>
            <a:spLocks noGrp="1"/>
          </p:cNvSpPr>
          <p:nvPr>
            <p:ph type="title"/>
          </p:nvPr>
        </p:nvSpPr>
        <p:spPr/>
        <p:txBody>
          <a:bodyPr/>
          <a:lstStyle/>
          <a:p>
            <a:r>
              <a:rPr lang="en-US" sz="4000" dirty="0" smtClean="0"/>
              <a:t>How can the AIP assist?</a:t>
            </a:r>
            <a:endParaRPr lang="en-US" sz="4000" dirty="0"/>
          </a:p>
        </p:txBody>
      </p:sp>
    </p:spTree>
    <p:extLst>
      <p:ext uri="{BB962C8B-B14F-4D97-AF65-F5344CB8AC3E}">
        <p14:creationId xmlns:p14="http://schemas.microsoft.com/office/powerpoint/2010/main" val="3908596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457200"/>
            <a:ext cx="7520940" cy="4223277"/>
          </a:xfrm>
        </p:spPr>
        <p:txBody>
          <a:bodyPr>
            <a:normAutofit/>
          </a:bodyPr>
          <a:lstStyle/>
          <a:p>
            <a:r>
              <a:rPr lang="en-US" sz="2400" dirty="0" smtClean="0"/>
              <a:t>Locate and interview missing witness</a:t>
            </a:r>
          </a:p>
          <a:p>
            <a:r>
              <a:rPr lang="en-US" sz="2400" dirty="0" smtClean="0"/>
              <a:t>Identifying other potential witnesses</a:t>
            </a:r>
          </a:p>
          <a:p>
            <a:r>
              <a:rPr lang="en-US" sz="2400" dirty="0" smtClean="0"/>
              <a:t>Communicate with trial counsel</a:t>
            </a:r>
          </a:p>
          <a:p>
            <a:r>
              <a:rPr lang="en-US" sz="2400" dirty="0" smtClean="0"/>
              <a:t>Assist in obtaining discovery materials</a:t>
            </a:r>
          </a:p>
          <a:p>
            <a:r>
              <a:rPr lang="en-US" sz="2400" dirty="0" smtClean="0"/>
              <a:t>Develop  other potential avenues for investigation</a:t>
            </a:r>
          </a:p>
          <a:p>
            <a:r>
              <a:rPr lang="en-US" sz="2400" dirty="0" smtClean="0"/>
              <a:t>Obtain other necessary records and information</a:t>
            </a:r>
          </a:p>
          <a:p>
            <a:r>
              <a:rPr lang="en-US" sz="2400" dirty="0" smtClean="0"/>
              <a:t>Assist in preparing for the evidentiary hearing</a:t>
            </a:r>
          </a:p>
          <a:p>
            <a:r>
              <a:rPr lang="en-US" sz="2400" dirty="0" smtClean="0"/>
              <a:t>Second chair hearing</a:t>
            </a:r>
            <a:endParaRPr lang="en-US" sz="2400" dirty="0"/>
          </a:p>
        </p:txBody>
      </p:sp>
    </p:spTree>
    <p:extLst>
      <p:ext uri="{BB962C8B-B14F-4D97-AF65-F5344CB8AC3E}">
        <p14:creationId xmlns:p14="http://schemas.microsoft.com/office/powerpoint/2010/main" val="409493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HOW TO REQUEST INVESTIGATIVE SUPPORT</a:t>
            </a:r>
            <a:endParaRPr lang="en-US" dirty="0"/>
          </a:p>
        </p:txBody>
      </p:sp>
    </p:spTree>
    <p:extLst>
      <p:ext uri="{BB962C8B-B14F-4D97-AF65-F5344CB8AC3E}">
        <p14:creationId xmlns:p14="http://schemas.microsoft.com/office/powerpoint/2010/main" val="2790665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488243" y="2052123"/>
            <a:ext cx="6663230" cy="1089427"/>
          </a:xfrm>
        </p:spPr>
        <p:txBody>
          <a:bodyPr/>
          <a:lstStyle/>
          <a:p>
            <a:pPr algn="ctr"/>
            <a:r>
              <a:rPr lang="en-US" dirty="0" smtClean="0"/>
              <a:t>COMPLETE INVESTIGATIVE Support REQUEST FORM</a:t>
            </a:r>
            <a:endParaRPr lang="en-US" dirty="0"/>
          </a:p>
        </p:txBody>
      </p:sp>
      <p:sp>
        <p:nvSpPr>
          <p:cNvPr id="6" name="Rectangle 5"/>
          <p:cNvSpPr/>
          <p:nvPr/>
        </p:nvSpPr>
        <p:spPr>
          <a:xfrm>
            <a:off x="5334000" y="2069068"/>
            <a:ext cx="3581400" cy="369332"/>
          </a:xfrm>
          <a:prstGeom prst="rect">
            <a:avLst/>
          </a:prstGeom>
        </p:spPr>
        <p:txBody>
          <a:bodyPr wrap="square">
            <a:spAutoFit/>
          </a:bodyPr>
          <a:lstStyle/>
          <a:p>
            <a:pPr marL="342900" lvl="0" indent="-342900">
              <a:spcBef>
                <a:spcPts val="800"/>
              </a:spcBef>
            </a:pPr>
            <a:r>
              <a:rPr lang="en-US" b="1" dirty="0" smtClean="0">
                <a:solidFill>
                  <a:srgbClr val="0070C0"/>
                </a:solidFill>
                <a:latin typeface="Arial Narrow" panose="020B0606020202030204" pitchFamily="34" charset="0"/>
                <a:hlinkClick r:id="rId2"/>
              </a:rPr>
              <a:t>http://sado.org/Articles/Article/397</a:t>
            </a:r>
            <a:endParaRPr lang="en-US" b="1" dirty="0">
              <a:solidFill>
                <a:srgbClr val="0070C0"/>
              </a:solidFill>
              <a:latin typeface="Arial Narrow" panose="020B0606020202030204" pitchFamily="34" charset="0"/>
            </a:endParaRP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305" t="9383" r="39188" b="13935"/>
          <a:stretch/>
        </p:blipFill>
        <p:spPr bwMode="auto">
          <a:xfrm>
            <a:off x="4826479" y="2863763"/>
            <a:ext cx="3784121" cy="373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159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
            </a:r>
            <a:br>
              <a:rPr lang="en-US" dirty="0" smtClean="0"/>
            </a:br>
            <a:r>
              <a:rPr lang="en-US" dirty="0" smtClean="0"/>
              <a:t/>
            </a:r>
            <a:br>
              <a:rPr lang="en-US" dirty="0" smtClean="0"/>
            </a:br>
            <a:r>
              <a:rPr lang="en-US" dirty="0" smtClean="0"/>
              <a:t>HAVE </a:t>
            </a:r>
            <a:r>
              <a:rPr lang="en-US" dirty="0"/>
              <a:t>A CLEAR SENSE OF WHAT YOU NEED TO KNOW AND WHY IT MATTERS</a:t>
            </a:r>
            <a:br>
              <a:rPr lang="en-US" dirty="0"/>
            </a:br>
            <a:endParaRPr lang="en-US" dirty="0"/>
          </a:p>
        </p:txBody>
      </p:sp>
      <p:sp>
        <p:nvSpPr>
          <p:cNvPr id="3" name="Content Placeholder 2"/>
          <p:cNvSpPr>
            <a:spLocks noGrp="1"/>
          </p:cNvSpPr>
          <p:nvPr>
            <p:ph idx="1"/>
          </p:nvPr>
        </p:nvSpPr>
        <p:spPr/>
        <p:txBody>
          <a:bodyPr/>
          <a:lstStyle/>
          <a:p>
            <a:endParaRPr lang="en-US" dirty="0" smtClean="0"/>
          </a:p>
          <a:p>
            <a:endParaRPr lang="en-US" dirty="0"/>
          </a:p>
          <a:p>
            <a:pPr>
              <a:buFont typeface="Wingdings" panose="05000000000000000000" pitchFamily="2" charset="2"/>
              <a:buChar char="ü"/>
            </a:pPr>
            <a:r>
              <a:rPr lang="en-US" sz="2400" dirty="0" smtClean="0">
                <a:solidFill>
                  <a:schemeClr val="accent2"/>
                </a:solidFill>
              </a:rPr>
              <a:t>CONDUCT A PRELIMINARY INVESTIGATION</a:t>
            </a:r>
          </a:p>
          <a:p>
            <a:pPr marL="0" indent="0"/>
            <a:endParaRPr lang="en-US" sz="2400" dirty="0" smtClean="0">
              <a:solidFill>
                <a:schemeClr val="accent2"/>
              </a:solidFill>
            </a:endParaRPr>
          </a:p>
          <a:p>
            <a:pPr>
              <a:buFont typeface="Wingdings" panose="05000000000000000000" pitchFamily="2" charset="2"/>
              <a:buChar char="ü"/>
            </a:pPr>
            <a:r>
              <a:rPr lang="en-US" sz="2400" dirty="0" smtClean="0">
                <a:solidFill>
                  <a:schemeClr val="accent2"/>
                </a:solidFill>
              </a:rPr>
              <a:t>CONSIDER THE POTENTIAL LEGAL ISSUE</a:t>
            </a:r>
          </a:p>
          <a:p>
            <a:pPr marL="0" indent="0"/>
            <a:endParaRPr lang="en-US" sz="2400" dirty="0" smtClean="0">
              <a:solidFill>
                <a:schemeClr val="accent2"/>
              </a:solidFill>
            </a:endParaRPr>
          </a:p>
          <a:p>
            <a:pPr>
              <a:buFont typeface="Wingdings" panose="05000000000000000000" pitchFamily="2" charset="2"/>
              <a:buChar char="ü"/>
            </a:pPr>
            <a:r>
              <a:rPr lang="en-US" sz="2400" dirty="0" smtClean="0">
                <a:solidFill>
                  <a:schemeClr val="accent2"/>
                </a:solidFill>
              </a:rPr>
              <a:t>IDENTIFY SPECIFIC TASKS </a:t>
            </a:r>
          </a:p>
        </p:txBody>
      </p:sp>
    </p:spTree>
    <p:extLst>
      <p:ext uri="{BB962C8B-B14F-4D97-AF65-F5344CB8AC3E}">
        <p14:creationId xmlns:p14="http://schemas.microsoft.com/office/powerpoint/2010/main" val="4009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Conduct a preliminary investigation</a:t>
            </a:r>
            <a:endParaRPr lang="en-US" dirty="0"/>
          </a:p>
        </p:txBody>
      </p:sp>
      <p:pic>
        <p:nvPicPr>
          <p:cNvPr id="2051" name="Picture 3" descr="C:\Users\Katherine\AppData\Local\Microsoft\Windows\Temporary Internet Files\Content.IE5\DFFRNIAC\observar_con_lu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226" y="1102906"/>
            <a:ext cx="238125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atherine\AppData\Local\Microsoft\Windows\Temporary Internet Files\Content.IE5\0LFH9RW6\document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219325"/>
            <a:ext cx="2843213" cy="2647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atherine\AppData\Local\Microsoft\Windows\Temporary Internet Files\Content.IE5\ODERIGBH\phone-651704_64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603" y="1295400"/>
            <a:ext cx="237172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07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Consider the potential legal issue</a:t>
            </a:r>
            <a:endParaRPr lang="en-US" dirty="0"/>
          </a:p>
        </p:txBody>
      </p:sp>
      <p:sp>
        <p:nvSpPr>
          <p:cNvPr id="3" name="Content Placeholder 2"/>
          <p:cNvSpPr>
            <a:spLocks noGrp="1"/>
          </p:cNvSpPr>
          <p:nvPr>
            <p:ph idx="1"/>
          </p:nvPr>
        </p:nvSpPr>
        <p:spPr/>
        <p:txBody>
          <a:bodyPr/>
          <a:lstStyle/>
          <a:p>
            <a:pPr lvl="1">
              <a:spcBef>
                <a:spcPts val="800"/>
              </a:spcBef>
              <a:buClrTx/>
            </a:pPr>
            <a:r>
              <a:rPr lang="en-US" dirty="0" smtClean="0"/>
              <a:t>Client </a:t>
            </a:r>
            <a:r>
              <a:rPr lang="en-US" dirty="0"/>
              <a:t>is entitled to plea withdrawal where his plea was not voluntary, knowing, or intelligent because he has serious intellectual limitations and did not understand the consequences of the plea or rights that he was waiving.  </a:t>
            </a:r>
          </a:p>
          <a:p>
            <a:pPr lvl="1">
              <a:spcBef>
                <a:spcPts val="800"/>
              </a:spcBef>
              <a:buClrTx/>
            </a:pPr>
            <a:r>
              <a:rPr lang="en-US" dirty="0"/>
              <a:t>Trial counsel was ineffective for failing to investigate and present the testimony of [Name], a crucial defense witness.  </a:t>
            </a:r>
          </a:p>
          <a:p>
            <a:pPr lvl="1">
              <a:spcBef>
                <a:spcPts val="800"/>
              </a:spcBef>
              <a:buClrTx/>
            </a:pPr>
            <a:r>
              <a:rPr lang="en-US" dirty="0" smtClean="0"/>
              <a:t>Client </a:t>
            </a:r>
            <a:r>
              <a:rPr lang="en-US" dirty="0"/>
              <a:t>was deprived of his state and federal rights to the effective assistance of counsel when his trial attorney failed to investigate the prosecution’s causation theory, when investigation would have provided a substantial defense to the charges.  </a:t>
            </a:r>
          </a:p>
          <a:p>
            <a:pPr lvl="1">
              <a:spcBef>
                <a:spcPts val="800"/>
              </a:spcBef>
              <a:buClrTx/>
            </a:pPr>
            <a:r>
              <a:rPr lang="en-US" dirty="0"/>
              <a:t>Trial counsel was ineffective for failing to investigate and present impeachment evidence where its materiality would render a different result probable on a retrial of this case. </a:t>
            </a:r>
          </a:p>
          <a:p>
            <a:endParaRPr lang="en-US" dirty="0"/>
          </a:p>
        </p:txBody>
      </p:sp>
    </p:spTree>
    <p:extLst>
      <p:ext uri="{BB962C8B-B14F-4D97-AF65-F5344CB8AC3E}">
        <p14:creationId xmlns:p14="http://schemas.microsoft.com/office/powerpoint/2010/main" val="35938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Identify specific tasks</a:t>
            </a:r>
            <a:endParaRPr lang="en-US" dirty="0"/>
          </a:p>
        </p:txBody>
      </p:sp>
      <p:sp>
        <p:nvSpPr>
          <p:cNvPr id="3" name="Content Placeholder 2"/>
          <p:cNvSpPr>
            <a:spLocks noGrp="1"/>
          </p:cNvSpPr>
          <p:nvPr>
            <p:ph idx="1"/>
          </p:nvPr>
        </p:nvSpPr>
        <p:spPr>
          <a:xfrm>
            <a:off x="822960" y="1100628"/>
            <a:ext cx="7520940" cy="3776172"/>
          </a:xfrm>
        </p:spPr>
        <p:txBody>
          <a:bodyPr lIns="1280160"/>
          <a:lstStyle/>
          <a:p>
            <a:pPr marL="0" lvl="1" indent="0">
              <a:buNone/>
            </a:pP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lvl="1"/>
            <a:r>
              <a:rPr lang="en-US" sz="1800" dirty="0" smtClean="0"/>
              <a:t>Help obtaining critical records</a:t>
            </a:r>
          </a:p>
          <a:p>
            <a:pPr lvl="3"/>
            <a:r>
              <a:rPr lang="en-US" sz="1800" dirty="0" smtClean="0"/>
              <a:t>MDOC, jail, school, medical, SSI, CPS . . . </a:t>
            </a:r>
          </a:p>
          <a:p>
            <a:pPr lvl="1"/>
            <a:r>
              <a:rPr lang="en-US" sz="1800" dirty="0" smtClean="0"/>
              <a:t>Identifying and interviewing potential witnesses</a:t>
            </a:r>
          </a:p>
          <a:p>
            <a:pPr lvl="3"/>
            <a:r>
              <a:rPr lang="en-US" sz="1800" dirty="0" smtClean="0"/>
              <a:t>Lay witnesses</a:t>
            </a:r>
          </a:p>
          <a:p>
            <a:pPr lvl="3"/>
            <a:r>
              <a:rPr lang="en-US" sz="1800" dirty="0" smtClean="0"/>
              <a:t>Expert witnesses</a:t>
            </a:r>
          </a:p>
          <a:p>
            <a:pPr lvl="5"/>
            <a:r>
              <a:rPr lang="en-US" sz="1800" dirty="0" smtClean="0"/>
              <a:t>Seeking an independent competency evaluation</a:t>
            </a:r>
          </a:p>
          <a:p>
            <a:pPr lvl="3"/>
            <a:r>
              <a:rPr lang="en-US" sz="1800" dirty="0" smtClean="0"/>
              <a:t>Trial counsel (companion IAC issue)</a:t>
            </a:r>
          </a:p>
          <a:p>
            <a:pPr marL="466344" lvl="3" indent="0">
              <a:buNone/>
            </a:pPr>
            <a:endParaRPr lang="en-US" dirty="0"/>
          </a:p>
          <a:p>
            <a:pPr marL="466344" lvl="3" indent="0">
              <a:buNone/>
            </a:pPr>
            <a:endParaRPr lang="en-US" dirty="0"/>
          </a:p>
          <a:p>
            <a:pPr lvl="2">
              <a:buFontTx/>
              <a:buChar char="-"/>
            </a:pPr>
            <a:endParaRPr lang="en-US" dirty="0" smtClean="0"/>
          </a:p>
          <a:p>
            <a:pPr marL="237744" lvl="2" indent="0">
              <a:buNone/>
            </a:pPr>
            <a:endParaRPr lang="en-US" dirty="0"/>
          </a:p>
          <a:p>
            <a:pPr marL="237744" lvl="2" indent="0">
              <a:buNone/>
            </a:pPr>
            <a:endParaRPr lang="en-US" dirty="0"/>
          </a:p>
        </p:txBody>
      </p:sp>
      <p:sp>
        <p:nvSpPr>
          <p:cNvPr id="4" name="TextBox 3"/>
          <p:cNvSpPr txBox="1"/>
          <p:nvPr/>
        </p:nvSpPr>
        <p:spPr>
          <a:xfrm>
            <a:off x="457200" y="1003005"/>
            <a:ext cx="8171121" cy="923330"/>
          </a:xfrm>
          <a:prstGeom prst="rect">
            <a:avLst/>
          </a:prstGeom>
          <a:noFill/>
          <a:ln w="28575">
            <a:solidFill>
              <a:schemeClr val="accent2"/>
            </a:solidFill>
          </a:ln>
        </p:spPr>
        <p:txBody>
          <a:bodyPr wrap="square" rtlCol="0">
            <a:spAutoFit/>
          </a:bodyPr>
          <a:lstStyle/>
          <a:p>
            <a:pPr marL="0" lvl="1" indent="0" algn="just">
              <a:buNone/>
            </a:pPr>
            <a:r>
              <a:rPr lang="en-US" dirty="0"/>
              <a:t>Client is entitled to plea withdrawal where his plea was not voluntary, knowing, or intelligent because he has serious intellectual limitations and did not understand the consequences of the plea or rights that he was waiving.  </a:t>
            </a:r>
          </a:p>
        </p:txBody>
      </p:sp>
    </p:spTree>
    <p:extLst>
      <p:ext uri="{BB962C8B-B14F-4D97-AF65-F5344CB8AC3E}">
        <p14:creationId xmlns:p14="http://schemas.microsoft.com/office/powerpoint/2010/main" val="345383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80">
                                          <p:stCondLst>
                                            <p:cond delay="0"/>
                                          </p:stCondLst>
                                        </p:cTn>
                                        <p:tgtEl>
                                          <p:spTgt spid="3">
                                            <p:txEl>
                                              <p:pRg st="4" end="4"/>
                                            </p:txEl>
                                          </p:spTgt>
                                        </p:tgtEl>
                                      </p:cBhvr>
                                    </p:animEffect>
                                    <p:anim calcmode="lin" valueType="num">
                                      <p:cBhvr>
                                        <p:cTn id="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4" end="4"/>
                                            </p:txEl>
                                          </p:spTgt>
                                        </p:tgtEl>
                                      </p:cBhvr>
                                      <p:to x="100000" y="60000"/>
                                    </p:animScale>
                                    <p:animScale>
                                      <p:cBhvr>
                                        <p:cTn id="14" dur="166" decel="50000">
                                          <p:stCondLst>
                                            <p:cond delay="676"/>
                                          </p:stCondLst>
                                        </p:cTn>
                                        <p:tgtEl>
                                          <p:spTgt spid="3">
                                            <p:txEl>
                                              <p:pRg st="4" end="4"/>
                                            </p:txEl>
                                          </p:spTgt>
                                        </p:tgtEl>
                                      </p:cBhvr>
                                      <p:to x="100000" y="100000"/>
                                    </p:animScale>
                                    <p:animScale>
                                      <p:cBhvr>
                                        <p:cTn id="15" dur="26">
                                          <p:stCondLst>
                                            <p:cond delay="1312"/>
                                          </p:stCondLst>
                                        </p:cTn>
                                        <p:tgtEl>
                                          <p:spTgt spid="3">
                                            <p:txEl>
                                              <p:pRg st="4" end="4"/>
                                            </p:txEl>
                                          </p:spTgt>
                                        </p:tgtEl>
                                      </p:cBhvr>
                                      <p:to x="100000" y="80000"/>
                                    </p:animScale>
                                    <p:animScale>
                                      <p:cBhvr>
                                        <p:cTn id="16" dur="166" decel="50000">
                                          <p:stCondLst>
                                            <p:cond delay="1338"/>
                                          </p:stCondLst>
                                        </p:cTn>
                                        <p:tgtEl>
                                          <p:spTgt spid="3">
                                            <p:txEl>
                                              <p:pRg st="4" end="4"/>
                                            </p:txEl>
                                          </p:spTgt>
                                        </p:tgtEl>
                                      </p:cBhvr>
                                      <p:to x="100000" y="100000"/>
                                    </p:animScale>
                                    <p:animScale>
                                      <p:cBhvr>
                                        <p:cTn id="17" dur="26">
                                          <p:stCondLst>
                                            <p:cond delay="1642"/>
                                          </p:stCondLst>
                                        </p:cTn>
                                        <p:tgtEl>
                                          <p:spTgt spid="3">
                                            <p:txEl>
                                              <p:pRg st="4" end="4"/>
                                            </p:txEl>
                                          </p:spTgt>
                                        </p:tgtEl>
                                      </p:cBhvr>
                                      <p:to x="100000" y="90000"/>
                                    </p:animScale>
                                    <p:animScale>
                                      <p:cBhvr>
                                        <p:cTn id="18" dur="166" decel="50000">
                                          <p:stCondLst>
                                            <p:cond delay="1668"/>
                                          </p:stCondLst>
                                        </p:cTn>
                                        <p:tgtEl>
                                          <p:spTgt spid="3">
                                            <p:txEl>
                                              <p:pRg st="4" end="4"/>
                                            </p:txEl>
                                          </p:spTgt>
                                        </p:tgtEl>
                                      </p:cBhvr>
                                      <p:to x="100000" y="100000"/>
                                    </p:animScale>
                                    <p:animScale>
                                      <p:cBhvr>
                                        <p:cTn id="19" dur="26">
                                          <p:stCondLst>
                                            <p:cond delay="1808"/>
                                          </p:stCondLst>
                                        </p:cTn>
                                        <p:tgtEl>
                                          <p:spTgt spid="3">
                                            <p:txEl>
                                              <p:pRg st="4" end="4"/>
                                            </p:txEl>
                                          </p:spTgt>
                                        </p:tgtEl>
                                      </p:cBhvr>
                                      <p:to x="100000" y="95000"/>
                                    </p:animScale>
                                    <p:animScale>
                                      <p:cBhvr>
                                        <p:cTn id="20" dur="166" decel="50000">
                                          <p:stCondLst>
                                            <p:cond delay="1834"/>
                                          </p:stCondLst>
                                        </p:cTn>
                                        <p:tgtEl>
                                          <p:spTgt spid="3">
                                            <p:txEl>
                                              <p:pRg st="4" end="4"/>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80">
                                          <p:stCondLst>
                                            <p:cond delay="0"/>
                                          </p:stCondLst>
                                        </p:cTn>
                                        <p:tgtEl>
                                          <p:spTgt spid="3">
                                            <p:txEl>
                                              <p:pRg st="6" end="6"/>
                                            </p:txEl>
                                          </p:spTgt>
                                        </p:tgtEl>
                                      </p:cBhvr>
                                    </p:animEffect>
                                    <p:anim calcmode="lin" valueType="num">
                                      <p:cBhvr>
                                        <p:cTn id="3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6" end="6"/>
                                            </p:txEl>
                                          </p:spTgt>
                                        </p:tgtEl>
                                      </p:cBhvr>
                                      <p:to x="100000" y="60000"/>
                                    </p:animScale>
                                    <p:animScale>
                                      <p:cBhvr>
                                        <p:cTn id="37" dur="166" decel="50000">
                                          <p:stCondLst>
                                            <p:cond delay="676"/>
                                          </p:stCondLst>
                                        </p:cTn>
                                        <p:tgtEl>
                                          <p:spTgt spid="3">
                                            <p:txEl>
                                              <p:pRg st="6" end="6"/>
                                            </p:txEl>
                                          </p:spTgt>
                                        </p:tgtEl>
                                      </p:cBhvr>
                                      <p:to x="100000" y="100000"/>
                                    </p:animScale>
                                    <p:animScale>
                                      <p:cBhvr>
                                        <p:cTn id="38" dur="26">
                                          <p:stCondLst>
                                            <p:cond delay="1312"/>
                                          </p:stCondLst>
                                        </p:cTn>
                                        <p:tgtEl>
                                          <p:spTgt spid="3">
                                            <p:txEl>
                                              <p:pRg st="6" end="6"/>
                                            </p:txEl>
                                          </p:spTgt>
                                        </p:tgtEl>
                                      </p:cBhvr>
                                      <p:to x="100000" y="80000"/>
                                    </p:animScale>
                                    <p:animScale>
                                      <p:cBhvr>
                                        <p:cTn id="39" dur="166" decel="50000">
                                          <p:stCondLst>
                                            <p:cond delay="1338"/>
                                          </p:stCondLst>
                                        </p:cTn>
                                        <p:tgtEl>
                                          <p:spTgt spid="3">
                                            <p:txEl>
                                              <p:pRg st="6" end="6"/>
                                            </p:txEl>
                                          </p:spTgt>
                                        </p:tgtEl>
                                      </p:cBhvr>
                                      <p:to x="100000" y="100000"/>
                                    </p:animScale>
                                    <p:animScale>
                                      <p:cBhvr>
                                        <p:cTn id="40" dur="26">
                                          <p:stCondLst>
                                            <p:cond delay="1642"/>
                                          </p:stCondLst>
                                        </p:cTn>
                                        <p:tgtEl>
                                          <p:spTgt spid="3">
                                            <p:txEl>
                                              <p:pRg st="6" end="6"/>
                                            </p:txEl>
                                          </p:spTgt>
                                        </p:tgtEl>
                                      </p:cBhvr>
                                      <p:to x="100000" y="90000"/>
                                    </p:animScale>
                                    <p:animScale>
                                      <p:cBhvr>
                                        <p:cTn id="41" dur="166" decel="50000">
                                          <p:stCondLst>
                                            <p:cond delay="1668"/>
                                          </p:stCondLst>
                                        </p:cTn>
                                        <p:tgtEl>
                                          <p:spTgt spid="3">
                                            <p:txEl>
                                              <p:pRg st="6" end="6"/>
                                            </p:txEl>
                                          </p:spTgt>
                                        </p:tgtEl>
                                      </p:cBhvr>
                                      <p:to x="100000" y="100000"/>
                                    </p:animScale>
                                    <p:animScale>
                                      <p:cBhvr>
                                        <p:cTn id="42" dur="26">
                                          <p:stCondLst>
                                            <p:cond delay="1808"/>
                                          </p:stCondLst>
                                        </p:cTn>
                                        <p:tgtEl>
                                          <p:spTgt spid="3">
                                            <p:txEl>
                                              <p:pRg st="6" end="6"/>
                                            </p:txEl>
                                          </p:spTgt>
                                        </p:tgtEl>
                                      </p:cBhvr>
                                      <p:to x="100000" y="95000"/>
                                    </p:animScale>
                                    <p:animScale>
                                      <p:cBhvr>
                                        <p:cTn id="43" dur="166" decel="50000">
                                          <p:stCondLst>
                                            <p:cond delay="1834"/>
                                          </p:stCondLst>
                                        </p:cTn>
                                        <p:tgtEl>
                                          <p:spTgt spid="3">
                                            <p:txEl>
                                              <p:pRg st="6" end="6"/>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520940" cy="548640"/>
          </a:xfrm>
        </p:spPr>
        <p:txBody>
          <a:bodyPr/>
          <a:lstStyle/>
          <a:p>
            <a:pPr algn="ctr"/>
            <a:r>
              <a:rPr lang="en-US" sz="2400" dirty="0" smtClean="0"/>
              <a:t>You submitted a request . . . .</a:t>
            </a:r>
            <a:br>
              <a:rPr lang="en-US" sz="2400" dirty="0" smtClean="0"/>
            </a:br>
            <a:r>
              <a:rPr lang="en-US" sz="2400" dirty="0" smtClean="0"/>
              <a:t>What happens next? </a:t>
            </a:r>
            <a:endParaRPr lang="en-US" sz="2400" dirty="0"/>
          </a:p>
        </p:txBody>
      </p:sp>
      <p:sp>
        <p:nvSpPr>
          <p:cNvPr id="3" name="Content Placeholder 2"/>
          <p:cNvSpPr>
            <a:spLocks noGrp="1"/>
          </p:cNvSpPr>
          <p:nvPr>
            <p:ph idx="1"/>
          </p:nvPr>
        </p:nvSpPr>
        <p:spPr/>
        <p:txBody>
          <a:bodyPr/>
          <a:lstStyle/>
          <a:p>
            <a:endParaRPr lang="en-US" dirty="0" smtClean="0"/>
          </a:p>
          <a:p>
            <a:endParaRPr lang="en-US" dirty="0" smtClean="0"/>
          </a:p>
          <a:p>
            <a:pPr>
              <a:buFont typeface="+mj-lt"/>
              <a:buAutoNum type="arabicPeriod"/>
            </a:pPr>
            <a:r>
              <a:rPr lang="en-US" dirty="0" smtClean="0"/>
              <a:t>We review the request </a:t>
            </a:r>
            <a:r>
              <a:rPr lang="en-US" smtClean="0"/>
              <a:t>and attached materials</a:t>
            </a:r>
            <a:r>
              <a:rPr lang="en-US" dirty="0" smtClean="0"/>
              <a:t>, then follow up with a phone call within 3 business days</a:t>
            </a:r>
          </a:p>
          <a:p>
            <a:pPr>
              <a:buFont typeface="+mj-lt"/>
              <a:buAutoNum type="arabicPeriod"/>
            </a:pPr>
            <a:r>
              <a:rPr lang="en-US" dirty="0" smtClean="0"/>
              <a:t>If approved – approval is limited to # of hours of investigator time</a:t>
            </a:r>
          </a:p>
          <a:p>
            <a:pPr>
              <a:buFont typeface="+mj-lt"/>
              <a:buAutoNum type="arabicPeriod"/>
            </a:pPr>
            <a:r>
              <a:rPr lang="en-US" dirty="0" smtClean="0"/>
              <a:t>We will keep you posted on progress of investigation</a:t>
            </a:r>
          </a:p>
          <a:p>
            <a:pPr>
              <a:buFont typeface="+mj-lt"/>
              <a:buAutoNum type="arabicPeriod"/>
            </a:pPr>
            <a:r>
              <a:rPr lang="en-US" dirty="0" smtClean="0"/>
              <a:t>Ask for other help if you need it</a:t>
            </a:r>
          </a:p>
          <a:p>
            <a:pPr lvl="3">
              <a:buFont typeface="Arial" panose="020B0604020202020204" pitchFamily="34" charset="0"/>
              <a:buChar char="•"/>
            </a:pPr>
            <a:r>
              <a:rPr lang="en-US" dirty="0" smtClean="0"/>
              <a:t>Reviewing/editing pleadings</a:t>
            </a:r>
          </a:p>
          <a:p>
            <a:pPr lvl="3">
              <a:buFont typeface="Arial" panose="020B0604020202020204" pitchFamily="34" charset="0"/>
              <a:buChar char="•"/>
            </a:pPr>
            <a:r>
              <a:rPr lang="en-US" dirty="0" smtClean="0"/>
              <a:t>Strategy/preparation for an evidentiary hearing</a:t>
            </a:r>
          </a:p>
          <a:p>
            <a:pPr>
              <a:buFont typeface="+mj-lt"/>
              <a:buAutoNum type="arabicPeriod"/>
            </a:pPr>
            <a:r>
              <a:rPr lang="en-US" dirty="0" smtClean="0"/>
              <a:t>Final memo</a:t>
            </a:r>
            <a:endParaRPr lang="en-US" dirty="0"/>
          </a:p>
        </p:txBody>
      </p:sp>
      <p:pic>
        <p:nvPicPr>
          <p:cNvPr id="3074" name="Picture 2" descr="C:\Users\Katherine\AppData\Local\Microsoft\Windows\Temporary Internet Files\Content.IE5\DFFRNIAC\conversat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667000"/>
            <a:ext cx="2286000" cy="195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6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smtClean="0"/>
              <a:t/>
            </a:r>
            <a:br>
              <a:rPr lang="en-US" sz="2600" dirty="0" smtClean="0"/>
            </a:br>
            <a:r>
              <a:rPr lang="en-US" sz="2600" dirty="0" smtClean="0"/>
              <a:t>AIP training series : </a:t>
            </a:r>
            <a:br>
              <a:rPr lang="en-US" sz="2600" dirty="0" smtClean="0"/>
            </a:br>
            <a:r>
              <a:rPr lang="en-US" sz="2600" i="1" dirty="0" smtClean="0"/>
              <a:t>issues </a:t>
            </a:r>
            <a:r>
              <a:rPr lang="en-US" sz="2600" i="1" dirty="0"/>
              <a:t>in Forensic science </a:t>
            </a:r>
          </a:p>
        </p:txBody>
      </p:sp>
      <p:sp>
        <p:nvSpPr>
          <p:cNvPr id="3" name="Content Placeholder 2"/>
          <p:cNvSpPr>
            <a:spLocks noGrp="1"/>
          </p:cNvSpPr>
          <p:nvPr>
            <p:ph idx="1"/>
          </p:nvPr>
        </p:nvSpPr>
        <p:spPr/>
        <p:txBody>
          <a:bodyPr/>
          <a:lstStyle/>
          <a:p>
            <a:pPr algn="ctr"/>
            <a:endParaRPr lang="en-US" dirty="0" smtClean="0"/>
          </a:p>
          <a:p>
            <a:pPr algn="ctr"/>
            <a:r>
              <a:rPr lang="en-US" dirty="0" smtClean="0">
                <a:solidFill>
                  <a:srgbClr val="0070C0"/>
                </a:solidFill>
              </a:rPr>
              <a:t>Challenging Bad Science on Appeal: Litigating Ineffective Assistance of Counsel for Failure to Raise a </a:t>
            </a:r>
            <a:r>
              <a:rPr lang="en-US" i="1" dirty="0" err="1" smtClean="0">
                <a:solidFill>
                  <a:srgbClr val="0070C0"/>
                </a:solidFill>
              </a:rPr>
              <a:t>Daubert</a:t>
            </a:r>
            <a:r>
              <a:rPr lang="en-US" dirty="0" smtClean="0">
                <a:solidFill>
                  <a:srgbClr val="0070C0"/>
                </a:solidFill>
              </a:rPr>
              <a:t> Motion</a:t>
            </a:r>
          </a:p>
          <a:p>
            <a:pPr algn="ctr"/>
            <a:endParaRPr lang="en-US" dirty="0" smtClean="0"/>
          </a:p>
          <a:p>
            <a:pPr algn="ctr"/>
            <a:r>
              <a:rPr lang="en-US" dirty="0" smtClean="0"/>
              <a:t>Friday </a:t>
            </a:r>
            <a:r>
              <a:rPr lang="en-US" dirty="0"/>
              <a:t>February 26, </a:t>
            </a:r>
            <a:r>
              <a:rPr lang="en-US" dirty="0" smtClean="0"/>
              <a:t>2016, 3pm to 5pm</a:t>
            </a:r>
            <a:endParaRPr lang="en-US" dirty="0"/>
          </a:p>
          <a:p>
            <a:pPr algn="ctr"/>
            <a:r>
              <a:rPr lang="en-US" dirty="0" smtClean="0"/>
              <a:t>SADO Detroit</a:t>
            </a:r>
          </a:p>
          <a:p>
            <a:pPr algn="ctr"/>
            <a:r>
              <a:rPr lang="en-US" dirty="0" smtClean="0">
                <a:solidFill>
                  <a:srgbClr val="0070C0"/>
                </a:solidFill>
              </a:rPr>
              <a:t>Presented by: Imran Syed, Michigan Innocence Clinic</a:t>
            </a:r>
            <a:endParaRPr lang="en-US" dirty="0">
              <a:solidFill>
                <a:srgbClr val="0070C0"/>
              </a:solidFill>
            </a:endParaRPr>
          </a:p>
        </p:txBody>
      </p:sp>
      <p:cxnSp>
        <p:nvCxnSpPr>
          <p:cNvPr id="5" name="Straight Connector 4"/>
          <p:cNvCxnSpPr/>
          <p:nvPr/>
        </p:nvCxnSpPr>
        <p:spPr>
          <a:xfrm>
            <a:off x="1676400" y="2209800"/>
            <a:ext cx="6096000" cy="0"/>
          </a:xfrm>
          <a:prstGeom prst="line">
            <a:avLst/>
          </a:prstGeom>
          <a:ln w="28575">
            <a:prstDash val="lgDashDot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662" y="3581400"/>
            <a:ext cx="828675" cy="1171575"/>
          </a:xfrm>
          <a:prstGeom prst="rect">
            <a:avLst/>
          </a:prstGeom>
        </p:spPr>
      </p:pic>
    </p:spTree>
    <p:extLst>
      <p:ext uri="{BB962C8B-B14F-4D97-AF65-F5344CB8AC3E}">
        <p14:creationId xmlns:p14="http://schemas.microsoft.com/office/powerpoint/2010/main" val="726278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THE AIP?</a:t>
            </a:r>
            <a:endParaRPr lang="en-US" dirty="0"/>
          </a:p>
        </p:txBody>
      </p:sp>
      <p:sp>
        <p:nvSpPr>
          <p:cNvPr id="3" name="Content Placeholder 2"/>
          <p:cNvSpPr>
            <a:spLocks noGrp="1"/>
          </p:cNvSpPr>
          <p:nvPr>
            <p:ph idx="1"/>
          </p:nvPr>
        </p:nvSpPr>
        <p:spPr/>
        <p:txBody>
          <a:bodyPr/>
          <a:lstStyle/>
          <a:p>
            <a:endParaRPr lang="en-US" dirty="0" smtClean="0"/>
          </a:p>
          <a:p>
            <a:r>
              <a:rPr lang="en-US" sz="2000" dirty="0" smtClean="0"/>
              <a:t>The AIP is a SADO/MAACS collaboration that is federally funded* through the Byrne Justice Assistance Grant</a:t>
            </a:r>
          </a:p>
          <a:p>
            <a:endParaRPr lang="en-US" sz="1800" dirty="0" smtClean="0"/>
          </a:p>
          <a:p>
            <a:pPr marL="0" indent="0"/>
            <a:r>
              <a:rPr lang="en-US" sz="2000" dirty="0" smtClean="0"/>
              <a:t>GOALS:</a:t>
            </a:r>
          </a:p>
          <a:p>
            <a:pPr>
              <a:buFont typeface="Arial" panose="020B0604020202020204" pitchFamily="34" charset="0"/>
              <a:buChar char="•"/>
            </a:pPr>
            <a:r>
              <a:rPr lang="en-US" sz="2000" dirty="0" smtClean="0"/>
              <a:t>Provide MAACS attorneys with greater access to investigators</a:t>
            </a:r>
          </a:p>
          <a:p>
            <a:pPr>
              <a:buFont typeface="Arial" panose="020B0604020202020204" pitchFamily="34" charset="0"/>
              <a:buChar char="•"/>
            </a:pPr>
            <a:r>
              <a:rPr lang="en-US" sz="2000" dirty="0" smtClean="0"/>
              <a:t>Provide training on spotting and litigating extra-record issues</a:t>
            </a:r>
          </a:p>
          <a:p>
            <a:pPr>
              <a:buFont typeface="Arial" panose="020B0604020202020204" pitchFamily="34" charset="0"/>
              <a:buChar char="•"/>
            </a:pPr>
            <a:r>
              <a:rPr lang="en-US" sz="2000" dirty="0" smtClean="0"/>
              <a:t>Provide research and writing support in cases where expert assistance is needed</a:t>
            </a:r>
          </a:p>
          <a:p>
            <a:endParaRPr lang="en-US" sz="1800" dirty="0" smtClean="0"/>
          </a:p>
          <a:p>
            <a:endParaRPr lang="en-US" dirty="0"/>
          </a:p>
        </p:txBody>
      </p:sp>
      <p:sp>
        <p:nvSpPr>
          <p:cNvPr id="4" name="TextBox 3"/>
          <p:cNvSpPr txBox="1"/>
          <p:nvPr/>
        </p:nvSpPr>
        <p:spPr>
          <a:xfrm>
            <a:off x="3810000" y="5791200"/>
            <a:ext cx="5257800" cy="1015663"/>
          </a:xfrm>
          <a:prstGeom prst="rect">
            <a:avLst/>
          </a:prstGeom>
          <a:noFill/>
        </p:spPr>
        <p:txBody>
          <a:bodyPr wrap="square" rtlCol="0">
            <a:spAutoFit/>
          </a:bodyPr>
          <a:lstStyle/>
          <a:p>
            <a:r>
              <a:rPr lang="en-US" sz="1200" i="1" dirty="0" smtClean="0"/>
              <a:t>*This </a:t>
            </a:r>
            <a:r>
              <a:rPr lang="en-US" sz="1200" i="1" dirty="0"/>
              <a:t>project is supported by Byrne JAG State FY 2016 grant # 2015-MU-BX-0964,0, awarded by the U.S. Department of Justice (DOJ), and administered by the Michigan State Police (MSP). Points of view or opinions contained within this document do not necessarily represent the official position or policies of the MSP or DOJ.</a:t>
            </a:r>
            <a:endParaRPr lang="en-US" sz="1200" dirty="0"/>
          </a:p>
        </p:txBody>
      </p:sp>
    </p:spTree>
    <p:extLst>
      <p:ext uri="{BB962C8B-B14F-4D97-AF65-F5344CB8AC3E}">
        <p14:creationId xmlns:p14="http://schemas.microsoft.com/office/powerpoint/2010/main" val="24832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5122" name="Picture 2" descr="C:\Users\Katherine\AppData\Local\Microsoft\Windows\Temporary Internet Files\Content.IE5\ODERIGBH\beatles-help-we-need-somebody-kulturaldi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905500" cy="3228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4419600"/>
            <a:ext cx="6400800" cy="738664"/>
          </a:xfrm>
          <a:prstGeom prst="rect">
            <a:avLst/>
          </a:prstGeom>
          <a:noFill/>
        </p:spPr>
        <p:txBody>
          <a:bodyPr wrap="square" rtlCol="0">
            <a:spAutoFit/>
          </a:bodyPr>
          <a:lstStyle/>
          <a:p>
            <a:r>
              <a:rPr lang="en-US" sz="1400" dirty="0"/>
              <a:t>Andrew Lee, Investigative Attorney, </a:t>
            </a:r>
            <a:r>
              <a:rPr lang="en-US" sz="1400" dirty="0">
                <a:hlinkClick r:id="rId3"/>
              </a:rPr>
              <a:t>LeeA@mimaacs.org</a:t>
            </a:r>
            <a:endParaRPr lang="en-US" sz="1400" dirty="0"/>
          </a:p>
          <a:p>
            <a:r>
              <a:rPr lang="en-US" sz="1400" dirty="0" smtClean="0"/>
              <a:t>Katherine Marcuz, Principal Attorney, </a:t>
            </a:r>
            <a:r>
              <a:rPr lang="en-US" sz="1400" dirty="0" smtClean="0">
                <a:hlinkClick r:id="rId4"/>
              </a:rPr>
              <a:t>kmarcuz@sado.org</a:t>
            </a:r>
            <a:endParaRPr lang="en-US" sz="1400" dirty="0" smtClean="0"/>
          </a:p>
          <a:p>
            <a:endParaRPr lang="en-US" sz="1400" dirty="0"/>
          </a:p>
        </p:txBody>
      </p:sp>
    </p:spTree>
    <p:extLst>
      <p:ext uri="{BB962C8B-B14F-4D97-AF65-F5344CB8AC3E}">
        <p14:creationId xmlns:p14="http://schemas.microsoft.com/office/powerpoint/2010/main" val="3903799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29653" b="29653"/>
          <a:stretch>
            <a:fillRect/>
          </a:stretch>
        </p:blipFill>
        <p:spPr/>
      </p:pic>
      <p:sp>
        <p:nvSpPr>
          <p:cNvPr id="5" name="Title 4"/>
          <p:cNvSpPr>
            <a:spLocks noGrp="1"/>
          </p:cNvSpPr>
          <p:nvPr>
            <p:ph type="title"/>
          </p:nvPr>
        </p:nvSpPr>
        <p:spPr/>
        <p:txBody>
          <a:bodyPr/>
          <a:lstStyle/>
          <a:p>
            <a:pPr algn="ctr"/>
            <a:r>
              <a:rPr lang="en-US" sz="3400" dirty="0" smtClean="0"/>
              <a:t>Case study #1 – new evidence</a:t>
            </a:r>
            <a:endParaRPr lang="en-US" sz="3400" dirty="0"/>
          </a:p>
        </p:txBody>
      </p:sp>
    </p:spTree>
    <p:extLst>
      <p:ext uri="{BB962C8B-B14F-4D97-AF65-F5344CB8AC3E}">
        <p14:creationId xmlns:p14="http://schemas.microsoft.com/office/powerpoint/2010/main" val="235328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243840"/>
          </a:xfrm>
        </p:spPr>
        <p:txBody>
          <a:bodyPr/>
          <a:lstStyle/>
          <a:p>
            <a:pPr algn="ctr"/>
            <a:r>
              <a:rPr lang="en-US" dirty="0" smtClean="0"/>
              <a:t>CASE STUDY #1</a:t>
            </a:r>
            <a:endParaRPr lang="en-US" dirty="0"/>
          </a:p>
        </p:txBody>
      </p:sp>
      <p:sp>
        <p:nvSpPr>
          <p:cNvPr id="3" name="Content Placeholder 2"/>
          <p:cNvSpPr>
            <a:spLocks noGrp="1"/>
          </p:cNvSpPr>
          <p:nvPr>
            <p:ph idx="1"/>
          </p:nvPr>
        </p:nvSpPr>
        <p:spPr>
          <a:xfrm>
            <a:off x="838200" y="838200"/>
            <a:ext cx="7520940" cy="4038600"/>
          </a:xfrm>
        </p:spPr>
        <p:txBody>
          <a:bodyPr>
            <a:normAutofit/>
          </a:bodyPr>
          <a:lstStyle/>
          <a:p>
            <a:pPr algn="ctr"/>
            <a:r>
              <a:rPr lang="en-US" sz="2100" dirty="0" smtClean="0"/>
              <a:t>*Facts of case deleted for confidentiality reasons*</a:t>
            </a:r>
            <a:endParaRPr lang="en-US" sz="2100" dirty="0"/>
          </a:p>
        </p:txBody>
      </p:sp>
    </p:spTree>
    <p:extLst>
      <p:ext uri="{BB962C8B-B14F-4D97-AF65-F5344CB8AC3E}">
        <p14:creationId xmlns:p14="http://schemas.microsoft.com/office/powerpoint/2010/main" val="215275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How can the AIP assist?</a:t>
            </a:r>
            <a:endParaRPr lang="en-US" sz="4000" dirty="0"/>
          </a:p>
        </p:txBody>
      </p:sp>
      <p:pic>
        <p:nvPicPr>
          <p:cNvPr id="2050" name="Picture 2" descr="C:\Users\Katherine\AppData\Local\Microsoft\Windows\Temporary Internet Files\Content.IE5\DMRJGQCT\observation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09800"/>
            <a:ext cx="249555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225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r>
            <a:br>
              <a:rPr lang="en-US" dirty="0"/>
            </a:br>
            <a:r>
              <a:rPr lang="en-US" sz="2500" dirty="0"/>
              <a:t>Investigate the suspected actual perpetrator</a:t>
            </a:r>
          </a:p>
        </p:txBody>
      </p:sp>
      <p:sp>
        <p:nvSpPr>
          <p:cNvPr id="6" name="Content Placeholder 5"/>
          <p:cNvSpPr>
            <a:spLocks noGrp="1"/>
          </p:cNvSpPr>
          <p:nvPr>
            <p:ph idx="1"/>
          </p:nvPr>
        </p:nvSpPr>
        <p:spPr/>
        <p:txBody>
          <a:bodyPr>
            <a:normAutofit/>
          </a:bodyPr>
          <a:lstStyle/>
          <a:p>
            <a:pPr marL="0" indent="0"/>
            <a:endParaRPr lang="en-US" dirty="0" smtClean="0"/>
          </a:p>
          <a:p>
            <a:pPr>
              <a:buFontTx/>
              <a:buChar char="-"/>
            </a:pPr>
            <a:r>
              <a:rPr lang="en-US" sz="2200" dirty="0" smtClean="0"/>
              <a:t>Record </a:t>
            </a:r>
            <a:r>
              <a:rPr lang="en-US" sz="2200" dirty="0"/>
              <a:t>retrieval</a:t>
            </a:r>
          </a:p>
          <a:p>
            <a:pPr>
              <a:buFontTx/>
              <a:buChar char="-"/>
            </a:pPr>
            <a:r>
              <a:rPr lang="en-US" sz="2200" dirty="0"/>
              <a:t>Interviewing other individuals who may have information about this </a:t>
            </a:r>
            <a:r>
              <a:rPr lang="en-US" sz="2200" dirty="0" smtClean="0"/>
              <a:t>person’s involvement</a:t>
            </a:r>
            <a:endParaRPr lang="en-US" sz="2200" dirty="0"/>
          </a:p>
          <a:p>
            <a:pPr>
              <a:buFontTx/>
              <a:buChar char="-"/>
            </a:pPr>
            <a:r>
              <a:rPr lang="en-US" sz="2200" dirty="0" smtClean="0"/>
              <a:t>Identifying </a:t>
            </a:r>
            <a:r>
              <a:rPr lang="en-US" sz="2200" dirty="0"/>
              <a:t>motive</a:t>
            </a:r>
          </a:p>
          <a:p>
            <a:pPr>
              <a:buFontTx/>
              <a:buChar char="-"/>
            </a:pPr>
            <a:r>
              <a:rPr lang="en-US" sz="2200" dirty="0" smtClean="0"/>
              <a:t>Identifying </a:t>
            </a:r>
            <a:r>
              <a:rPr lang="en-US" sz="2200" dirty="0"/>
              <a:t>other potential evidence that could be tested for </a:t>
            </a:r>
            <a:r>
              <a:rPr lang="en-US" sz="2200" dirty="0" smtClean="0"/>
              <a:t>DNA and assisting in drafting such a motion</a:t>
            </a:r>
            <a:endParaRPr lang="en-US" sz="2200" dirty="0"/>
          </a:p>
          <a:p>
            <a:endParaRPr lang="en-US" sz="1800" dirty="0"/>
          </a:p>
        </p:txBody>
      </p:sp>
    </p:spTree>
    <p:extLst>
      <p:ext uri="{BB962C8B-B14F-4D97-AF65-F5344CB8AC3E}">
        <p14:creationId xmlns:p14="http://schemas.microsoft.com/office/powerpoint/2010/main" val="330163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533400"/>
            <a:ext cx="7520940" cy="4419600"/>
          </a:xfrm>
        </p:spPr>
        <p:txBody>
          <a:bodyPr>
            <a:normAutofit fontScale="92500" lnSpcReduction="20000"/>
          </a:bodyPr>
          <a:lstStyle/>
          <a:p>
            <a:r>
              <a:rPr lang="en-US" sz="2400" dirty="0" smtClean="0"/>
              <a:t>Locate and interview other witnesses</a:t>
            </a:r>
          </a:p>
          <a:p>
            <a:endParaRPr lang="en-US" sz="2400" dirty="0" smtClean="0"/>
          </a:p>
          <a:p>
            <a:r>
              <a:rPr lang="en-US" sz="2400" dirty="0" smtClean="0"/>
              <a:t>Provide support surrounding forensic science issues</a:t>
            </a:r>
          </a:p>
          <a:p>
            <a:endParaRPr lang="en-US" sz="2400" dirty="0" smtClean="0"/>
          </a:p>
          <a:p>
            <a:pPr lvl="2">
              <a:lnSpc>
                <a:spcPct val="160000"/>
              </a:lnSpc>
              <a:buFont typeface="Wingdings" panose="05000000000000000000" pitchFamily="2" charset="2"/>
              <a:buChar char="v"/>
            </a:pPr>
            <a:r>
              <a:rPr lang="en-US" sz="2400" dirty="0" smtClean="0"/>
              <a:t> Research DNA issues relevant to this particular case</a:t>
            </a:r>
          </a:p>
          <a:p>
            <a:pPr lvl="2">
              <a:lnSpc>
                <a:spcPct val="160000"/>
              </a:lnSpc>
              <a:buFont typeface="Wingdings" panose="05000000000000000000" pitchFamily="2" charset="2"/>
              <a:buChar char="v"/>
            </a:pPr>
            <a:r>
              <a:rPr lang="en-US" sz="2400" dirty="0" smtClean="0"/>
              <a:t> Identify a defense expert if necessary</a:t>
            </a:r>
          </a:p>
          <a:p>
            <a:pPr lvl="2">
              <a:lnSpc>
                <a:spcPct val="160000"/>
              </a:lnSpc>
              <a:buFont typeface="Wingdings" panose="05000000000000000000" pitchFamily="2" charset="2"/>
              <a:buChar char="v"/>
            </a:pPr>
            <a:r>
              <a:rPr lang="en-US" sz="2400" dirty="0"/>
              <a:t> </a:t>
            </a:r>
            <a:r>
              <a:rPr lang="en-US" sz="2400" dirty="0" smtClean="0"/>
              <a:t>Help counsel prepare motion for funds</a:t>
            </a:r>
          </a:p>
          <a:p>
            <a:pPr lvl="2">
              <a:lnSpc>
                <a:spcPct val="160000"/>
              </a:lnSpc>
              <a:buFont typeface="Wingdings" panose="05000000000000000000" pitchFamily="2" charset="2"/>
              <a:buChar char="v"/>
            </a:pPr>
            <a:r>
              <a:rPr lang="en-US" sz="2400" dirty="0"/>
              <a:t> </a:t>
            </a:r>
            <a:r>
              <a:rPr lang="en-US" sz="2400" dirty="0" smtClean="0"/>
              <a:t>Help counsel prepare examination of prosecutor’s expert</a:t>
            </a:r>
          </a:p>
          <a:p>
            <a:pPr marL="0" indent="0"/>
            <a:endParaRPr lang="en-US" sz="2400" dirty="0" smtClean="0"/>
          </a:p>
          <a:p>
            <a:pPr marL="0" indent="0"/>
            <a:r>
              <a:rPr lang="en-US" sz="2400" dirty="0" smtClean="0"/>
              <a:t>Second chair evidentiary hearing</a:t>
            </a:r>
            <a:endParaRPr lang="en-US" sz="2400" dirty="0"/>
          </a:p>
        </p:txBody>
      </p:sp>
    </p:spTree>
    <p:extLst>
      <p:ext uri="{BB962C8B-B14F-4D97-AF65-F5344CB8AC3E}">
        <p14:creationId xmlns:p14="http://schemas.microsoft.com/office/powerpoint/2010/main" val="247790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ircle(in)">
                                      <p:cBhvr>
                                        <p:cTn id="24" dur="20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circle(in)">
                                      <p:cBhvr>
                                        <p:cTn id="2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CASE STUDY #2 </a:t>
            </a:r>
            <a:br>
              <a:rPr lang="en-US" dirty="0" smtClean="0"/>
            </a:br>
            <a:r>
              <a:rPr lang="en-US" dirty="0" smtClean="0"/>
              <a:t>INEFFECTIVE ASSISTANCE OF COUNSEL</a:t>
            </a:r>
            <a:endParaRPr lang="en-US" dirty="0"/>
          </a:p>
        </p:txBody>
      </p:sp>
    </p:spTree>
    <p:extLst>
      <p:ext uri="{BB962C8B-B14F-4D97-AF65-F5344CB8AC3E}">
        <p14:creationId xmlns:p14="http://schemas.microsoft.com/office/powerpoint/2010/main" val="4054602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396240"/>
          </a:xfrm>
        </p:spPr>
        <p:txBody>
          <a:bodyPr/>
          <a:lstStyle/>
          <a:p>
            <a:pPr algn="ctr"/>
            <a:r>
              <a:rPr lang="en-US" dirty="0" smtClean="0"/>
              <a:t>Case study #2</a:t>
            </a:r>
            <a:endParaRPr lang="en-US" dirty="0"/>
          </a:p>
        </p:txBody>
      </p:sp>
      <p:sp>
        <p:nvSpPr>
          <p:cNvPr id="3" name="Content Placeholder 2"/>
          <p:cNvSpPr>
            <a:spLocks noGrp="1"/>
          </p:cNvSpPr>
          <p:nvPr>
            <p:ph idx="1"/>
          </p:nvPr>
        </p:nvSpPr>
        <p:spPr>
          <a:xfrm>
            <a:off x="822960" y="838200"/>
            <a:ext cx="7520940" cy="3842277"/>
          </a:xfrm>
        </p:spPr>
        <p:txBody>
          <a:bodyPr>
            <a:noAutofit/>
          </a:bodyPr>
          <a:lstStyle/>
          <a:p>
            <a:r>
              <a:rPr lang="en-US" sz="2100" dirty="0" smtClean="0"/>
              <a:t>Client is convicted of felony firearm 2</a:t>
            </a:r>
            <a:r>
              <a:rPr lang="en-US" sz="2100" baseline="30000" dirty="0" smtClean="0"/>
              <a:t>nd</a:t>
            </a:r>
            <a:r>
              <a:rPr lang="en-US" sz="2100" dirty="0" smtClean="0"/>
              <a:t>,CCW, and FIP, after warrantless raid of house where drug sales are taking place</a:t>
            </a:r>
          </a:p>
          <a:p>
            <a:endParaRPr lang="en-US" sz="2100" dirty="0"/>
          </a:p>
          <a:p>
            <a:r>
              <a:rPr lang="en-US" sz="2100" dirty="0" smtClean="0"/>
              <a:t>Client maintains that officers did not see him possess and discard gun.  Rather, gun was discovered under couch cushion during search of home.</a:t>
            </a:r>
          </a:p>
          <a:p>
            <a:endParaRPr lang="en-US" sz="2100" dirty="0"/>
          </a:p>
          <a:p>
            <a:r>
              <a:rPr lang="en-US" sz="2100" dirty="0" smtClean="0"/>
              <a:t>Trial attorney did not investigate or interview other individuals that were present and who could corroborate client’s version of events</a:t>
            </a:r>
            <a:endParaRPr lang="en-US" sz="2100" dirty="0"/>
          </a:p>
        </p:txBody>
      </p:sp>
    </p:spTree>
    <p:extLst>
      <p:ext uri="{BB962C8B-B14F-4D97-AF65-F5344CB8AC3E}">
        <p14:creationId xmlns:p14="http://schemas.microsoft.com/office/powerpoint/2010/main" val="317574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246</TotalTime>
  <Words>939</Words>
  <Application>Microsoft Office PowerPoint</Application>
  <PresentationFormat>On-screen Show (4:3)</PresentationFormat>
  <Paragraphs>116</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Angles</vt:lpstr>
      <vt:lpstr>APPELLATE INVESTIGATION PROJECT</vt:lpstr>
      <vt:lpstr>WHAT IS THE AIP?</vt:lpstr>
      <vt:lpstr>Case study #1 – new evidence</vt:lpstr>
      <vt:lpstr>CASE STUDY #1</vt:lpstr>
      <vt:lpstr>How can the AIP assist?</vt:lpstr>
      <vt:lpstr> Investigate the suspected actual perpetrator</vt:lpstr>
      <vt:lpstr>PowerPoint Presentation</vt:lpstr>
      <vt:lpstr>CASE STUDY #2  INEFFECTIVE ASSISTANCE OF COUNSEL</vt:lpstr>
      <vt:lpstr>Case study #2</vt:lpstr>
      <vt:lpstr>How can the AIP assist?</vt:lpstr>
      <vt:lpstr>PowerPoint Presentation</vt:lpstr>
      <vt:lpstr>HOW TO REQUEST INVESTIGATIVE SUPPORT</vt:lpstr>
      <vt:lpstr>COMPLETE INVESTIGATIVE Support REQUEST FORM</vt:lpstr>
      <vt:lpstr>  HAVE A CLEAR SENSE OF WHAT YOU NEED TO KNOW AND WHY IT MATTERS </vt:lpstr>
      <vt:lpstr>Conduct a preliminary investigation</vt:lpstr>
      <vt:lpstr>Consider the potential legal issue</vt:lpstr>
      <vt:lpstr>Identify specific tasks</vt:lpstr>
      <vt:lpstr>You submitted a request . . . . What happens next? </vt:lpstr>
      <vt:lpstr> AIP training series :  issues in Forensic science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APPELLATE INVESTIGATION PROJECT</dc:title>
  <dc:creator>Katherine Marcuz</dc:creator>
  <cp:lastModifiedBy>Marilena David-Martin</cp:lastModifiedBy>
  <cp:revision>31</cp:revision>
  <dcterms:created xsi:type="dcterms:W3CDTF">2016-01-13T02:46:12Z</dcterms:created>
  <dcterms:modified xsi:type="dcterms:W3CDTF">2016-01-15T20:39:19Z</dcterms:modified>
</cp:coreProperties>
</file>