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9"/>
  </p:notesMasterIdLst>
  <p:sldIdLst>
    <p:sldId id="256" r:id="rId2"/>
    <p:sldId id="257" r:id="rId3"/>
    <p:sldId id="270" r:id="rId4"/>
    <p:sldId id="288" r:id="rId5"/>
    <p:sldId id="289" r:id="rId6"/>
    <p:sldId id="293" r:id="rId7"/>
    <p:sldId id="303" r:id="rId8"/>
    <p:sldId id="304" r:id="rId9"/>
    <p:sldId id="305" r:id="rId10"/>
    <p:sldId id="306" r:id="rId11"/>
    <p:sldId id="307" r:id="rId12"/>
    <p:sldId id="308" r:id="rId13"/>
    <p:sldId id="309" r:id="rId14"/>
    <p:sldId id="310" r:id="rId15"/>
    <p:sldId id="311" r:id="rId16"/>
    <p:sldId id="312" r:id="rId17"/>
    <p:sldId id="328" r:id="rId18"/>
    <p:sldId id="329" r:id="rId19"/>
    <p:sldId id="313" r:id="rId20"/>
    <p:sldId id="259" r:id="rId21"/>
    <p:sldId id="272" r:id="rId22"/>
    <p:sldId id="262" r:id="rId23"/>
    <p:sldId id="292" r:id="rId24"/>
    <p:sldId id="263" r:id="rId25"/>
    <p:sldId id="291" r:id="rId26"/>
    <p:sldId id="264" r:id="rId27"/>
    <p:sldId id="265" r:id="rId28"/>
    <p:sldId id="314" r:id="rId29"/>
    <p:sldId id="266" r:id="rId30"/>
    <p:sldId id="267" r:id="rId31"/>
    <p:sldId id="316" r:id="rId32"/>
    <p:sldId id="282" r:id="rId33"/>
    <p:sldId id="315" r:id="rId34"/>
    <p:sldId id="283" r:id="rId35"/>
    <p:sldId id="268" r:id="rId36"/>
    <p:sldId id="273" r:id="rId37"/>
    <p:sldId id="324" r:id="rId38"/>
    <p:sldId id="317" r:id="rId39"/>
    <p:sldId id="325" r:id="rId40"/>
    <p:sldId id="326" r:id="rId41"/>
    <p:sldId id="327" r:id="rId42"/>
    <p:sldId id="318" r:id="rId43"/>
    <p:sldId id="319" r:id="rId44"/>
    <p:sldId id="320" r:id="rId45"/>
    <p:sldId id="321" r:id="rId46"/>
    <p:sldId id="322" r:id="rId47"/>
    <p:sldId id="3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FE6F0C-8521-4D58-AA66-50A19C1B9E0C}">
          <p14:sldIdLst>
            <p14:sldId id="256"/>
            <p14:sldId id="257"/>
            <p14:sldId id="270"/>
            <p14:sldId id="288"/>
            <p14:sldId id="289"/>
            <p14:sldId id="293"/>
            <p14:sldId id="303"/>
            <p14:sldId id="304"/>
            <p14:sldId id="305"/>
            <p14:sldId id="306"/>
            <p14:sldId id="307"/>
            <p14:sldId id="308"/>
            <p14:sldId id="309"/>
            <p14:sldId id="310"/>
            <p14:sldId id="311"/>
            <p14:sldId id="312"/>
            <p14:sldId id="328"/>
            <p14:sldId id="329"/>
            <p14:sldId id="313"/>
            <p14:sldId id="259"/>
            <p14:sldId id="272"/>
            <p14:sldId id="262"/>
            <p14:sldId id="292"/>
            <p14:sldId id="263"/>
            <p14:sldId id="291"/>
            <p14:sldId id="264"/>
            <p14:sldId id="265"/>
            <p14:sldId id="314"/>
            <p14:sldId id="266"/>
            <p14:sldId id="267"/>
            <p14:sldId id="316"/>
            <p14:sldId id="282"/>
            <p14:sldId id="315"/>
            <p14:sldId id="283"/>
            <p14:sldId id="268"/>
          </p14:sldIdLst>
        </p14:section>
        <p14:section name="Untitled Section" id="{A6C95958-15F7-4280-A956-C2D8A131539D}">
          <p14:sldIdLst>
            <p14:sldId id="273"/>
            <p14:sldId id="324"/>
            <p14:sldId id="317"/>
            <p14:sldId id="325"/>
            <p14:sldId id="326"/>
            <p14:sldId id="327"/>
            <p14:sldId id="318"/>
            <p14:sldId id="319"/>
            <p14:sldId id="320"/>
            <p14:sldId id="321"/>
            <p14:sldId id="322"/>
            <p14:sldId id="3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11" autoAdjust="0"/>
  </p:normalViewPr>
  <p:slideViewPr>
    <p:cSldViewPr>
      <p:cViewPr>
        <p:scale>
          <a:sx n="58" d="100"/>
          <a:sy n="58" d="100"/>
        </p:scale>
        <p:origin x="-1013" y="-24"/>
      </p:cViewPr>
      <p:guideLst>
        <p:guide orient="horz" pos="2160"/>
        <p:guide pos="2880"/>
      </p:guideLst>
    </p:cSldViewPr>
  </p:slideViewPr>
  <p:outlineViewPr>
    <p:cViewPr>
      <p:scale>
        <a:sx n="33" d="100"/>
        <a:sy n="33" d="100"/>
      </p:scale>
      <p:origin x="0" y="186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C53AC-0090-41A3-9755-3F92EE989692}" type="datetimeFigureOut">
              <a:rPr lang="en-US" smtClean="0"/>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DB8F6-D42F-4BE0-9B82-31FDA346D74C}" type="slidenum">
              <a:rPr lang="en-US" smtClean="0"/>
              <a:t>‹#›</a:t>
            </a:fld>
            <a:endParaRPr lang="en-US"/>
          </a:p>
        </p:txBody>
      </p:sp>
    </p:spTree>
    <p:extLst>
      <p:ext uri="{BB962C8B-B14F-4D97-AF65-F5344CB8AC3E}">
        <p14:creationId xmlns:p14="http://schemas.microsoft.com/office/powerpoint/2010/main" val="115058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FA798A5-30CD-4E66-B963-2848BF7E34EA}" type="datetimeFigureOut">
              <a:rPr lang="en-US" smtClean="0"/>
              <a:t>4/13/2016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D9C639-44E9-4303-AC79-FD37300493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D9C639-44E9-4303-AC79-FD37300493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D9C639-44E9-4303-AC79-FD37300493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D9C639-44E9-4303-AC79-FD373004934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D9C639-44E9-4303-AC79-FD373004934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D9C639-44E9-4303-AC79-FD373004934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ED9C639-44E9-4303-AC79-FD37300493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ED9C639-44E9-4303-AC79-FD373004934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FA798A5-30CD-4E66-B963-2848BF7E34EA}" type="datetimeFigureOut">
              <a:rPr lang="en-US" smtClean="0"/>
              <a:t>4/13/2016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ED9C639-44E9-4303-AC79-FD37300493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FA798A5-30CD-4E66-B963-2848BF7E34EA}" type="datetimeFigureOut">
              <a:rPr lang="en-US" smtClean="0"/>
              <a:t>4/13/2016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D9C639-44E9-4303-AC79-FD37300493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FA798A5-30CD-4E66-B963-2848BF7E34EA}" type="datetimeFigureOut">
              <a:rPr lang="en-US" smtClean="0"/>
              <a:t>4/13/2016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D9C639-44E9-4303-AC79-FD373004934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FA798A5-30CD-4E66-B963-2848BF7E34EA}" type="datetimeFigureOut">
              <a:rPr lang="en-US" smtClean="0"/>
              <a:t>4/13/2016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D9C639-44E9-4303-AC79-FD37300493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dna.gov/"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dna.gov/" TargetMode="External"/><Relationship Id="rId2" Type="http://schemas.openxmlformats.org/officeDocument/2006/relationships/hyperlink" Target="http://www.forensicsciencesimplified.org/" TargetMode="External"/><Relationship Id="rId1" Type="http://schemas.openxmlformats.org/officeDocument/2006/relationships/slideLayout" Target="../slideLayouts/slideLayout2.xml"/><Relationship Id="rId4" Type="http://schemas.openxmlformats.org/officeDocument/2006/relationships/hyperlink" Target="http://projects.nfstc.org/ot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3200"/>
            <a:ext cx="1600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981200" y="533401"/>
            <a:ext cx="7162800" cy="2590799"/>
          </a:xfrm>
        </p:spPr>
        <p:txBody>
          <a:bodyPr>
            <a:noAutofit/>
          </a:bodyPr>
          <a:lstStyle/>
          <a:p>
            <a:pPr algn="ctr"/>
            <a:r>
              <a:rPr lang="en-US" sz="7200" b="1" dirty="0" smtClean="0">
                <a:latin typeface="Albertus MT" pitchFamily="18" charset="0"/>
              </a:rPr>
              <a:t>DNA Analysis </a:t>
            </a:r>
            <a:br>
              <a:rPr lang="en-US" sz="7200" b="1" dirty="0" smtClean="0">
                <a:latin typeface="Albertus MT" pitchFamily="18" charset="0"/>
              </a:rPr>
            </a:br>
            <a:r>
              <a:rPr lang="en-US" sz="7200" b="1" dirty="0" smtClean="0">
                <a:latin typeface="Albertus MT" pitchFamily="18" charset="0"/>
              </a:rPr>
              <a:t>in Criminal Cases:</a:t>
            </a:r>
            <a:endParaRPr lang="en-US" sz="7200" b="1" dirty="0">
              <a:latin typeface="Albertus MT" pitchFamily="18" charset="0"/>
            </a:endParaRPr>
          </a:p>
        </p:txBody>
      </p:sp>
      <p:sp>
        <p:nvSpPr>
          <p:cNvPr id="3" name="Subtitle 2"/>
          <p:cNvSpPr>
            <a:spLocks noGrp="1"/>
          </p:cNvSpPr>
          <p:nvPr>
            <p:ph type="subTitle" idx="1"/>
          </p:nvPr>
        </p:nvSpPr>
        <p:spPr>
          <a:xfrm>
            <a:off x="1981200" y="3276600"/>
            <a:ext cx="7162800" cy="2362200"/>
          </a:xfrm>
        </p:spPr>
        <p:txBody>
          <a:bodyPr>
            <a:normAutofit/>
          </a:bodyPr>
          <a:lstStyle/>
          <a:p>
            <a:pPr algn="ctr"/>
            <a:r>
              <a:rPr lang="en-US" b="1" dirty="0" smtClean="0">
                <a:latin typeface="Albertus MT" pitchFamily="18" charset="0"/>
              </a:rPr>
              <a:t>Understanding the fundamentals of DNA Testing and Identifying Current Legal Issues. </a:t>
            </a:r>
          </a:p>
          <a:p>
            <a:endParaRPr lang="en-US" dirty="0"/>
          </a:p>
          <a:p>
            <a:endParaRPr lang="en-US" dirty="0" smtClean="0"/>
          </a:p>
          <a:p>
            <a:endParaRPr lang="en-US" dirty="0"/>
          </a:p>
        </p:txBody>
      </p:sp>
    </p:spTree>
    <p:extLst>
      <p:ext uri="{BB962C8B-B14F-4D97-AF65-F5344CB8AC3E}">
        <p14:creationId xmlns:p14="http://schemas.microsoft.com/office/powerpoint/2010/main" val="11025345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p:spPr>
        <p:txBody>
          <a:bodyPr>
            <a:normAutofit fontScale="85000" lnSpcReduction="20000"/>
          </a:bodyPr>
          <a:lstStyle/>
          <a:p>
            <a:pPr marL="0" indent="0">
              <a:buNone/>
            </a:pPr>
            <a:r>
              <a:rPr lang="en-US" sz="3600" b="1" dirty="0" smtClean="0">
                <a:latin typeface="Albertus MT" pitchFamily="18" charset="0"/>
              </a:rPr>
              <a:t>Identifying </a:t>
            </a:r>
            <a:r>
              <a:rPr lang="en-US" sz="3600" b="1" dirty="0">
                <a:latin typeface="Albertus MT" pitchFamily="18" charset="0"/>
              </a:rPr>
              <a:t>Blood:</a:t>
            </a:r>
          </a:p>
          <a:p>
            <a:r>
              <a:rPr lang="en-US" dirty="0" smtClean="0">
                <a:latin typeface="Albertus MT" pitchFamily="18" charset="0"/>
              </a:rPr>
              <a:t>Presumptive:</a:t>
            </a:r>
          </a:p>
          <a:p>
            <a:pPr lvl="1"/>
            <a:r>
              <a:rPr lang="en-US" dirty="0" smtClean="0">
                <a:latin typeface="Albertus MT" pitchFamily="18" charset="0"/>
              </a:rPr>
              <a:t>Phenolphthalein </a:t>
            </a:r>
            <a:r>
              <a:rPr lang="en-US" dirty="0">
                <a:latin typeface="Albertus MT" pitchFamily="18" charset="0"/>
              </a:rPr>
              <a:t>(PH</a:t>
            </a:r>
            <a:r>
              <a:rPr lang="en-US" dirty="0" smtClean="0">
                <a:latin typeface="Albertus MT" pitchFamily="18" charset="0"/>
              </a:rPr>
              <a:t>):</a:t>
            </a:r>
          </a:p>
          <a:p>
            <a:pPr lvl="2"/>
            <a:r>
              <a:rPr lang="en-US" dirty="0" smtClean="0">
                <a:latin typeface="Albertus MT" pitchFamily="18" charset="0"/>
              </a:rPr>
              <a:t>Very </a:t>
            </a:r>
            <a:r>
              <a:rPr lang="en-US" dirty="0">
                <a:latin typeface="Albertus MT" pitchFamily="18" charset="0"/>
              </a:rPr>
              <a:t>sensitive, false + for: rust, copper, metal salts, salt-treated lumber, potatoes, horseradish.  </a:t>
            </a:r>
          </a:p>
          <a:p>
            <a:pPr lvl="1"/>
            <a:r>
              <a:rPr lang="en-US" dirty="0" smtClean="0">
                <a:latin typeface="Albertus MT" pitchFamily="18" charset="0"/>
              </a:rPr>
              <a:t>Luminal </a:t>
            </a:r>
            <a:r>
              <a:rPr lang="en-US" dirty="0">
                <a:latin typeface="Albertus MT" pitchFamily="18" charset="0"/>
              </a:rPr>
              <a:t>and fluorescein </a:t>
            </a:r>
            <a:r>
              <a:rPr lang="en-US" dirty="0" smtClean="0">
                <a:latin typeface="Albertus MT" pitchFamily="18" charset="0"/>
              </a:rPr>
              <a:t>test: </a:t>
            </a:r>
          </a:p>
          <a:p>
            <a:pPr lvl="2"/>
            <a:r>
              <a:rPr lang="en-US" dirty="0" smtClean="0">
                <a:latin typeface="Albertus MT" pitchFamily="18" charset="0"/>
              </a:rPr>
              <a:t>for </a:t>
            </a:r>
            <a:r>
              <a:rPr lang="en-US" dirty="0">
                <a:latin typeface="Albertus MT" pitchFamily="18" charset="0"/>
              </a:rPr>
              <a:t>large surfaces, very sensitive, same false + as PH, plus bleach and other cleaners. </a:t>
            </a:r>
            <a:endParaRPr lang="en-US" dirty="0" smtClean="0">
              <a:latin typeface="Albertus MT" pitchFamily="18" charset="0"/>
            </a:endParaRPr>
          </a:p>
          <a:p>
            <a:pPr lvl="1"/>
            <a:r>
              <a:rPr lang="en-US" dirty="0" err="1" smtClean="0">
                <a:latin typeface="Albertus MT" pitchFamily="18" charset="0"/>
              </a:rPr>
              <a:t>Tetramethylbenzidine</a:t>
            </a:r>
            <a:r>
              <a:rPr lang="en-US" dirty="0" smtClean="0">
                <a:latin typeface="Albertus MT" pitchFamily="18" charset="0"/>
              </a:rPr>
              <a:t> </a:t>
            </a:r>
            <a:r>
              <a:rPr lang="en-US" dirty="0">
                <a:latin typeface="Albertus MT" pitchFamily="18" charset="0"/>
              </a:rPr>
              <a:t>(</a:t>
            </a:r>
            <a:r>
              <a:rPr lang="en-US" dirty="0" smtClean="0">
                <a:latin typeface="Albertus MT" pitchFamily="18" charset="0"/>
              </a:rPr>
              <a:t>TMB):</a:t>
            </a:r>
          </a:p>
          <a:p>
            <a:pPr lvl="2"/>
            <a:r>
              <a:rPr lang="en-US" dirty="0" smtClean="0">
                <a:latin typeface="Albertus MT" pitchFamily="18" charset="0"/>
              </a:rPr>
              <a:t>less </a:t>
            </a:r>
            <a:r>
              <a:rPr lang="en-US" dirty="0">
                <a:latin typeface="Albertus MT" pitchFamily="18" charset="0"/>
              </a:rPr>
              <a:t>sensitive, more specific than </a:t>
            </a:r>
            <a:r>
              <a:rPr lang="en-US" dirty="0" smtClean="0">
                <a:latin typeface="Albertus MT" pitchFamily="18" charset="0"/>
              </a:rPr>
              <a:t>PH</a:t>
            </a:r>
          </a:p>
          <a:p>
            <a:pPr lvl="1"/>
            <a:r>
              <a:rPr lang="en-US" dirty="0" err="1" smtClean="0">
                <a:latin typeface="Albertus MT" pitchFamily="18" charset="0"/>
              </a:rPr>
              <a:t>Leuvomalachite</a:t>
            </a:r>
            <a:r>
              <a:rPr lang="en-US" dirty="0" smtClean="0">
                <a:latin typeface="Albertus MT" pitchFamily="18" charset="0"/>
              </a:rPr>
              <a:t> </a:t>
            </a:r>
            <a:r>
              <a:rPr lang="en-US" dirty="0">
                <a:latin typeface="Albertus MT" pitchFamily="18" charset="0"/>
              </a:rPr>
              <a:t>green (</a:t>
            </a:r>
            <a:r>
              <a:rPr lang="en-US" dirty="0" smtClean="0">
                <a:latin typeface="Albertus MT" pitchFamily="18" charset="0"/>
              </a:rPr>
              <a:t>LMG)</a:t>
            </a:r>
          </a:p>
          <a:p>
            <a:pPr lvl="1"/>
            <a:r>
              <a:rPr lang="en-US" dirty="0" smtClean="0">
                <a:latin typeface="Albertus MT" pitchFamily="18" charset="0"/>
              </a:rPr>
              <a:t>Species </a:t>
            </a:r>
            <a:r>
              <a:rPr lang="en-US" dirty="0">
                <a:latin typeface="Albertus MT" pitchFamily="18" charset="0"/>
              </a:rPr>
              <a:t>Testing of Blood</a:t>
            </a:r>
          </a:p>
          <a:p>
            <a:r>
              <a:rPr lang="en-US" dirty="0" smtClean="0">
                <a:latin typeface="Albertus MT" pitchFamily="18" charset="0"/>
              </a:rPr>
              <a:t>Confirmatory:</a:t>
            </a:r>
          </a:p>
          <a:p>
            <a:pPr lvl="1"/>
            <a:r>
              <a:rPr lang="en-US" dirty="0" smtClean="0">
                <a:latin typeface="Albertus MT" pitchFamily="18" charset="0"/>
              </a:rPr>
              <a:t>ABO </a:t>
            </a:r>
            <a:r>
              <a:rPr lang="en-US" dirty="0">
                <a:latin typeface="Albertus MT" pitchFamily="18" charset="0"/>
              </a:rPr>
              <a:t>Blood </a:t>
            </a:r>
            <a:r>
              <a:rPr lang="en-US" dirty="0" smtClean="0">
                <a:latin typeface="Albertus MT" pitchFamily="18" charset="0"/>
              </a:rPr>
              <a:t>typing</a:t>
            </a:r>
          </a:p>
          <a:p>
            <a:pPr lvl="1"/>
            <a:r>
              <a:rPr lang="en-US" dirty="0" smtClean="0">
                <a:latin typeface="Albertus MT" pitchFamily="18" charset="0"/>
              </a:rPr>
              <a:t>DNA </a:t>
            </a:r>
            <a:r>
              <a:rPr lang="en-US" dirty="0">
                <a:latin typeface="Albertus MT" pitchFamily="18" charset="0"/>
              </a:rPr>
              <a:t>testing </a:t>
            </a:r>
          </a:p>
          <a:p>
            <a:endParaRPr lang="en-US" dirty="0"/>
          </a:p>
        </p:txBody>
      </p:sp>
      <p:sp>
        <p:nvSpPr>
          <p:cNvPr id="2" name="Title 1"/>
          <p:cNvSpPr>
            <a:spLocks noGrp="1"/>
          </p:cNvSpPr>
          <p:nvPr>
            <p:ph type="title"/>
          </p:nvPr>
        </p:nvSpPr>
        <p:spPr/>
        <p:txBody>
          <a:bodyPr>
            <a:normAutofit fontScale="90000"/>
          </a:bodyPr>
          <a:lstStyle/>
          <a:p>
            <a:r>
              <a:rPr lang="en-US" b="1" dirty="0">
                <a:solidFill>
                  <a:prstClr val="black"/>
                </a:solidFill>
                <a:latin typeface="Albertus MT" pitchFamily="18" charset="0"/>
              </a:rPr>
              <a:t>DNA Testing Process:</a:t>
            </a:r>
            <a:r>
              <a:rPr lang="en-US" sz="4000" b="1" dirty="0">
                <a:solidFill>
                  <a:prstClr val="black"/>
                </a:solidFill>
                <a:latin typeface="Albertus MT" pitchFamily="18" charset="0"/>
              </a:rPr>
              <a:t/>
            </a:r>
            <a:br>
              <a:rPr lang="en-US" sz="4000" b="1" dirty="0">
                <a:solidFill>
                  <a:prstClr val="black"/>
                </a:solidFill>
                <a:latin typeface="Albertus MT" pitchFamily="18" charset="0"/>
              </a:rPr>
            </a:br>
            <a:r>
              <a:rPr lang="en-US" sz="3200" b="1" dirty="0">
                <a:solidFill>
                  <a:prstClr val="black"/>
                </a:solidFill>
                <a:latin typeface="Albertus MT" pitchFamily="18" charset="0"/>
              </a:rPr>
              <a:t>1</a:t>
            </a:r>
            <a:r>
              <a:rPr lang="en-US" sz="3600" b="1" dirty="0">
                <a:solidFill>
                  <a:prstClr val="black"/>
                </a:solidFill>
                <a:latin typeface="Albertus MT" pitchFamily="18" charset="0"/>
              </a:rPr>
              <a:t>. </a:t>
            </a:r>
            <a:r>
              <a:rPr lang="en-US" sz="3600" dirty="0">
                <a:solidFill>
                  <a:schemeClr val="tx1"/>
                </a:solidFill>
                <a:latin typeface="Albertus MT" pitchFamily="18" charset="0"/>
              </a:rPr>
              <a:t>Serology/</a:t>
            </a:r>
            <a:r>
              <a:rPr lang="en-US" sz="3600" b="1" dirty="0" smtClean="0">
                <a:solidFill>
                  <a:prstClr val="black"/>
                </a:solidFill>
                <a:latin typeface="Albertus MT" pitchFamily="18" charset="0"/>
              </a:rPr>
              <a:t>Evidence Screening (cont.)</a:t>
            </a:r>
            <a:endParaRPr lang="en-US" sz="3600" dirty="0"/>
          </a:p>
        </p:txBody>
      </p:sp>
    </p:spTree>
    <p:extLst>
      <p:ext uri="{BB962C8B-B14F-4D97-AF65-F5344CB8AC3E}">
        <p14:creationId xmlns:p14="http://schemas.microsoft.com/office/powerpoint/2010/main" val="150158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latin typeface="Albertus MT" pitchFamily="18" charset="0"/>
              </a:rPr>
              <a:t>Identifying </a:t>
            </a:r>
            <a:r>
              <a:rPr lang="en-US" b="1" dirty="0" smtClean="0">
                <a:latin typeface="Albertus MT" pitchFamily="18" charset="0"/>
              </a:rPr>
              <a:t>Saliva:</a:t>
            </a:r>
          </a:p>
          <a:p>
            <a:r>
              <a:rPr lang="en-US" dirty="0" smtClean="0">
                <a:latin typeface="Albertus MT" pitchFamily="18" charset="0"/>
              </a:rPr>
              <a:t>Presumptive:</a:t>
            </a:r>
            <a:endParaRPr lang="en-US" dirty="0">
              <a:latin typeface="Albertus MT" pitchFamily="18" charset="0"/>
            </a:endParaRPr>
          </a:p>
          <a:p>
            <a:pPr lvl="1"/>
            <a:r>
              <a:rPr lang="en-US" dirty="0" smtClean="0">
                <a:latin typeface="Albertus MT" pitchFamily="18" charset="0"/>
              </a:rPr>
              <a:t>Fluoresce</a:t>
            </a:r>
            <a:r>
              <a:rPr lang="en-US" dirty="0">
                <a:latin typeface="Albertus MT" pitchFamily="18" charset="0"/>
              </a:rPr>
              <a:t>/ Alternate light</a:t>
            </a:r>
          </a:p>
          <a:p>
            <a:pPr lvl="1"/>
            <a:r>
              <a:rPr lang="en-US" b="1" dirty="0">
                <a:latin typeface="Albertus MT" pitchFamily="18" charset="0"/>
              </a:rPr>
              <a:t>Amylase Screening- </a:t>
            </a:r>
            <a:r>
              <a:rPr lang="en-US" dirty="0">
                <a:latin typeface="Albertus MT" pitchFamily="18" charset="0"/>
              </a:rPr>
              <a:t>enzyme found at high level in saliva, but also found in other body fluids, plants, and some bacteria. Doesn’t confirm the presence of salivary amylase.</a:t>
            </a:r>
          </a:p>
          <a:p>
            <a:r>
              <a:rPr lang="en-US" dirty="0" smtClean="0">
                <a:latin typeface="Albertus MT" pitchFamily="18" charset="0"/>
              </a:rPr>
              <a:t>Confirmatory:</a:t>
            </a:r>
            <a:endParaRPr lang="en-US" dirty="0">
              <a:latin typeface="Albertus MT" pitchFamily="18" charset="0"/>
            </a:endParaRPr>
          </a:p>
          <a:p>
            <a:pPr lvl="1"/>
            <a:r>
              <a:rPr lang="en-US" dirty="0">
                <a:latin typeface="Albertus MT" pitchFamily="18" charset="0"/>
              </a:rPr>
              <a:t>DNA testing</a:t>
            </a:r>
          </a:p>
          <a:p>
            <a:endParaRPr lang="en-US" dirty="0"/>
          </a:p>
        </p:txBody>
      </p:sp>
      <p:sp>
        <p:nvSpPr>
          <p:cNvPr id="2" name="Title 1"/>
          <p:cNvSpPr>
            <a:spLocks noGrp="1"/>
          </p:cNvSpPr>
          <p:nvPr>
            <p:ph type="title"/>
          </p:nvPr>
        </p:nvSpPr>
        <p:spPr/>
        <p:txBody>
          <a:bodyPr>
            <a:normAutofit fontScale="90000"/>
          </a:bodyPr>
          <a:lstStyle/>
          <a:p>
            <a:r>
              <a:rPr lang="en-US" b="1" dirty="0">
                <a:solidFill>
                  <a:prstClr val="black"/>
                </a:solidFill>
                <a:latin typeface="Albertus MT" pitchFamily="18" charset="0"/>
              </a:rPr>
              <a:t>DNA Testing Process:</a:t>
            </a:r>
            <a:r>
              <a:rPr lang="en-US" sz="4000" b="1" dirty="0">
                <a:solidFill>
                  <a:prstClr val="black"/>
                </a:solidFill>
                <a:latin typeface="Albertus MT" pitchFamily="18" charset="0"/>
              </a:rPr>
              <a:t/>
            </a:r>
            <a:br>
              <a:rPr lang="en-US" sz="4000" b="1" dirty="0">
                <a:solidFill>
                  <a:prstClr val="black"/>
                </a:solidFill>
                <a:latin typeface="Albertus MT" pitchFamily="18" charset="0"/>
              </a:rPr>
            </a:br>
            <a:r>
              <a:rPr lang="en-US" sz="3200" b="1" dirty="0">
                <a:solidFill>
                  <a:prstClr val="black"/>
                </a:solidFill>
                <a:latin typeface="Albertus MT" pitchFamily="18" charset="0"/>
              </a:rPr>
              <a:t>1</a:t>
            </a:r>
            <a:r>
              <a:rPr lang="en-US" sz="3600" b="1" dirty="0">
                <a:solidFill>
                  <a:prstClr val="black"/>
                </a:solidFill>
                <a:latin typeface="Albertus MT" pitchFamily="18" charset="0"/>
              </a:rPr>
              <a:t>. </a:t>
            </a:r>
            <a:r>
              <a:rPr lang="en-US" sz="3600" dirty="0">
                <a:solidFill>
                  <a:schemeClr val="tx1"/>
                </a:solidFill>
                <a:latin typeface="Albertus MT" pitchFamily="18" charset="0"/>
              </a:rPr>
              <a:t>Serology/</a:t>
            </a:r>
            <a:r>
              <a:rPr lang="en-US" sz="3600" b="1" dirty="0" smtClean="0">
                <a:solidFill>
                  <a:prstClr val="black"/>
                </a:solidFill>
                <a:latin typeface="Albertus MT" pitchFamily="18" charset="0"/>
              </a:rPr>
              <a:t>Evidence Screening (cont.)</a:t>
            </a:r>
            <a:endParaRPr lang="en-US" sz="3600" dirty="0"/>
          </a:p>
        </p:txBody>
      </p:sp>
    </p:spTree>
    <p:extLst>
      <p:ext uri="{BB962C8B-B14F-4D97-AF65-F5344CB8AC3E}">
        <p14:creationId xmlns:p14="http://schemas.microsoft.com/office/powerpoint/2010/main" val="192981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Extraction: </a:t>
            </a:r>
            <a:r>
              <a:rPr lang="en-US" dirty="0" smtClean="0">
                <a:latin typeface="Times New Roman" panose="02020603050405020304" pitchFamily="18" charset="0"/>
                <a:cs typeface="Times New Roman" panose="02020603050405020304" pitchFamily="18" charset="0"/>
              </a:rPr>
              <a:t>the process </a:t>
            </a:r>
            <a:r>
              <a:rPr lang="en-US" dirty="0">
                <a:latin typeface="Times New Roman" panose="02020603050405020304" pitchFamily="18" charset="0"/>
                <a:cs typeface="Times New Roman" panose="02020603050405020304" pitchFamily="18" charset="0"/>
              </a:rPr>
              <a:t>of  purifying DNA cells from </a:t>
            </a:r>
            <a:r>
              <a:rPr lang="en-US" dirty="0" smtClean="0">
                <a:latin typeface="Times New Roman" panose="02020603050405020304" pitchFamily="18" charset="0"/>
                <a:cs typeface="Times New Roman" panose="02020603050405020304" pitchFamily="18" charset="0"/>
              </a:rPr>
              <a:t>an item (substrate), releasing and separating the </a:t>
            </a:r>
            <a:r>
              <a:rPr lang="en-US" dirty="0">
                <a:latin typeface="Times New Roman" panose="02020603050405020304" pitchFamily="18" charset="0"/>
                <a:cs typeface="Times New Roman" panose="02020603050405020304" pitchFamily="18" charset="0"/>
              </a:rPr>
              <a:t>DNA from the </a:t>
            </a:r>
            <a:r>
              <a:rPr lang="en-US" dirty="0" smtClean="0">
                <a:latin typeface="Times New Roman" panose="02020603050405020304" pitchFamily="18" charset="0"/>
                <a:cs typeface="Times New Roman" panose="02020603050405020304" pitchFamily="18" charset="0"/>
              </a:rPr>
              <a:t>cells and inhibitors.</a:t>
            </a:r>
            <a:endParaRPr lang="en-US" dirty="0">
              <a:latin typeface="Times New Roman" panose="02020603050405020304" pitchFamily="18" charset="0"/>
              <a:cs typeface="Times New Roman" panose="02020603050405020304" pitchFamily="18" charset="0"/>
            </a:endParaRPr>
          </a:p>
          <a:p>
            <a:pPr lvl="1"/>
            <a:r>
              <a:rPr lang="en-US" b="1" u="sng" dirty="0">
                <a:latin typeface="Times New Roman" panose="02020603050405020304" pitchFamily="18" charset="0"/>
                <a:cs typeface="Times New Roman" panose="02020603050405020304" pitchFamily="18" charset="0"/>
              </a:rPr>
              <a:t>Differential DNA </a:t>
            </a:r>
            <a:r>
              <a:rPr lang="en-US" b="1" u="sng" dirty="0" smtClean="0">
                <a:latin typeface="Times New Roman" panose="02020603050405020304" pitchFamily="18" charset="0"/>
                <a:cs typeface="Times New Roman" panose="02020603050405020304" pitchFamily="18" charset="0"/>
              </a:rPr>
              <a:t>Extraction:</a:t>
            </a:r>
          </a:p>
          <a:p>
            <a:pPr lvl="2"/>
            <a:r>
              <a:rPr lang="en-US" dirty="0" smtClean="0">
                <a:latin typeface="Times New Roman" panose="02020603050405020304" pitchFamily="18" charset="0"/>
                <a:cs typeface="Times New Roman" panose="02020603050405020304" pitchFamily="18" charset="0"/>
              </a:rPr>
              <a:t>A type </a:t>
            </a:r>
            <a:r>
              <a:rPr lang="en-US" dirty="0">
                <a:latin typeface="Times New Roman" panose="02020603050405020304" pitchFamily="18" charset="0"/>
                <a:cs typeface="Times New Roman" panose="02020603050405020304" pitchFamily="18" charset="0"/>
              </a:rPr>
              <a:t>of extraction from intimate </a:t>
            </a:r>
            <a:r>
              <a:rPr lang="en-US" dirty="0" smtClean="0">
                <a:latin typeface="Times New Roman" panose="02020603050405020304" pitchFamily="18" charset="0"/>
                <a:cs typeface="Times New Roman" panose="02020603050405020304" pitchFamily="18" charset="0"/>
              </a:rPr>
              <a:t>samples</a:t>
            </a:r>
            <a:r>
              <a:rPr lang="en-US" dirty="0">
                <a:latin typeface="Times New Roman" panose="02020603050405020304" pitchFamily="18" charset="0"/>
                <a:cs typeface="Times New Roman" panose="02020603050405020304" pitchFamily="18" charset="0"/>
              </a:rPr>
              <a:t>, which takes the </a:t>
            </a:r>
            <a:r>
              <a:rPr lang="en-US" dirty="0" smtClean="0">
                <a:latin typeface="Times New Roman" panose="02020603050405020304" pitchFamily="18" charset="0"/>
                <a:cs typeface="Times New Roman" panose="02020603050405020304" pitchFamily="18" charset="0"/>
              </a:rPr>
              <a:t>mixed </a:t>
            </a:r>
            <a:r>
              <a:rPr lang="en-US" dirty="0">
                <a:latin typeface="Times New Roman" panose="02020603050405020304" pitchFamily="18" charset="0"/>
                <a:cs typeface="Times New Roman" panose="02020603050405020304" pitchFamily="18" charset="0"/>
              </a:rPr>
              <a:t>sample and attempts to separate DNA derived from spermatozoa from all other sources of DNA, resulting in a sperm fraction </a:t>
            </a:r>
            <a:r>
              <a:rPr lang="en-US" dirty="0" smtClean="0">
                <a:latin typeface="Times New Roman" panose="02020603050405020304" pitchFamily="18" charset="0"/>
                <a:cs typeface="Times New Roman" panose="02020603050405020304" pitchFamily="18" charset="0"/>
              </a:rPr>
              <a:t>(SF) and </a:t>
            </a:r>
            <a:r>
              <a:rPr lang="en-US" dirty="0">
                <a:latin typeface="Times New Roman" panose="02020603050405020304" pitchFamily="18" charset="0"/>
                <a:cs typeface="Times New Roman" panose="02020603050405020304" pitchFamily="18" charset="0"/>
              </a:rPr>
              <a:t>a non-sperm or epithelial cell </a:t>
            </a:r>
            <a:r>
              <a:rPr lang="en-US" dirty="0" smtClean="0">
                <a:latin typeface="Times New Roman" panose="02020603050405020304" pitchFamily="18" charset="0"/>
                <a:cs typeface="Times New Roman" panose="02020603050405020304" pitchFamily="18" charset="0"/>
              </a:rPr>
              <a:t>fraction (EF). </a:t>
            </a:r>
          </a:p>
          <a:p>
            <a:pPr lvl="2"/>
            <a:r>
              <a:rPr lang="en-US" dirty="0" smtClean="0">
                <a:latin typeface="Times New Roman" panose="02020603050405020304" pitchFamily="18" charset="0"/>
                <a:cs typeface="Times New Roman" panose="02020603050405020304" pitchFamily="18" charset="0"/>
              </a:rPr>
              <a:t>Differential </a:t>
            </a:r>
            <a:r>
              <a:rPr lang="en-US" dirty="0">
                <a:latin typeface="Times New Roman" panose="02020603050405020304" pitchFamily="18" charset="0"/>
                <a:cs typeface="Times New Roman" panose="02020603050405020304" pitchFamily="18" charset="0"/>
              </a:rPr>
              <a:t>extraction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NOT exact.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Must be processed concurrently with an extraction negative control (aka reagent blank) to monitor for contamination. </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Reagent blanks should never give a DNA result, unless it is contaminated.</a:t>
            </a:r>
            <a:endParaRPr lang="en-US" dirty="0"/>
          </a:p>
        </p:txBody>
      </p:sp>
      <p:sp>
        <p:nvSpPr>
          <p:cNvPr id="2" name="Title 1"/>
          <p:cNvSpPr>
            <a:spLocks noGrp="1"/>
          </p:cNvSpPr>
          <p:nvPr>
            <p:ph type="title"/>
          </p:nvPr>
        </p:nvSpPr>
        <p:spPr/>
        <p:txBody>
          <a:bodyPr>
            <a:normAutofit fontScale="90000"/>
          </a:bodyPr>
          <a:lstStyle/>
          <a:p>
            <a:r>
              <a:rPr lang="en-US" b="1" dirty="0" smtClean="0">
                <a:solidFill>
                  <a:prstClr val="black"/>
                </a:solidFill>
                <a:latin typeface="Albertus MT" pitchFamily="18" charset="0"/>
              </a:rPr>
              <a:t/>
            </a:r>
            <a:br>
              <a:rPr lang="en-US" b="1" dirty="0" smtClean="0">
                <a:solidFill>
                  <a:prstClr val="black"/>
                </a:solidFill>
                <a:latin typeface="Albertus MT" pitchFamily="18" charset="0"/>
              </a:rPr>
            </a:br>
            <a:r>
              <a:rPr lang="en-US" b="1" dirty="0" smtClean="0">
                <a:solidFill>
                  <a:prstClr val="black"/>
                </a:solidFill>
                <a:latin typeface="Albertus MT" pitchFamily="18" charset="0"/>
              </a:rPr>
              <a:t>DNA Testing Process:</a:t>
            </a:r>
            <a:br>
              <a:rPr lang="en-US" b="1" dirty="0" smtClean="0">
                <a:solidFill>
                  <a:prstClr val="black"/>
                </a:solidFill>
                <a:latin typeface="Albertus MT" pitchFamily="18" charset="0"/>
              </a:rPr>
            </a:br>
            <a:r>
              <a:rPr lang="en-US" sz="3600" b="1" dirty="0">
                <a:solidFill>
                  <a:prstClr val="black"/>
                </a:solidFill>
                <a:latin typeface="Albertus MT" pitchFamily="18" charset="0"/>
              </a:rPr>
              <a:t>2. Extraction</a:t>
            </a:r>
            <a:br>
              <a:rPr lang="en-US" sz="3600" b="1" dirty="0">
                <a:solidFill>
                  <a:prstClr val="black"/>
                </a:solidFill>
                <a:latin typeface="Albertus MT" pitchFamily="18" charset="0"/>
              </a:rPr>
            </a:br>
            <a:endParaRPr lang="en-US" dirty="0"/>
          </a:p>
        </p:txBody>
      </p:sp>
    </p:spTree>
    <p:extLst>
      <p:ext uri="{BB962C8B-B14F-4D97-AF65-F5344CB8AC3E}">
        <p14:creationId xmlns:p14="http://schemas.microsoft.com/office/powerpoint/2010/main" val="1371073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Measuring  how much DNA is present. </a:t>
            </a:r>
            <a:endParaRPr lang="en-US" dirty="0" smtClean="0"/>
          </a:p>
          <a:p>
            <a:pPr lvl="1"/>
            <a:r>
              <a:rPr lang="en-US" dirty="0" smtClean="0"/>
              <a:t>Is there enough to test?</a:t>
            </a:r>
          </a:p>
          <a:p>
            <a:pPr lvl="1"/>
            <a:r>
              <a:rPr lang="en-US" dirty="0" smtClean="0"/>
              <a:t>Which testing method is best for the amount of DNA present? </a:t>
            </a:r>
          </a:p>
          <a:p>
            <a:pPr lvl="2"/>
            <a:r>
              <a:rPr lang="en-US" dirty="0" smtClean="0"/>
              <a:t>Issues result with using too much or too little DNA (</a:t>
            </a:r>
            <a:r>
              <a:rPr lang="en-US" dirty="0" err="1" smtClean="0"/>
              <a:t>ie</a:t>
            </a:r>
            <a:r>
              <a:rPr lang="en-US" dirty="0" smtClean="0"/>
              <a:t> allelic drop out, stutter, etc.) </a:t>
            </a:r>
            <a:endParaRPr lang="en-US" dirty="0"/>
          </a:p>
        </p:txBody>
      </p:sp>
      <p:sp>
        <p:nvSpPr>
          <p:cNvPr id="2" name="Title 1"/>
          <p:cNvSpPr>
            <a:spLocks noGrp="1"/>
          </p:cNvSpPr>
          <p:nvPr>
            <p:ph type="title"/>
          </p:nvPr>
        </p:nvSpPr>
        <p:spPr/>
        <p:txBody>
          <a:bodyPr>
            <a:normAutofit fontScale="90000"/>
          </a:bodyPr>
          <a:lstStyle/>
          <a:p>
            <a:r>
              <a:rPr lang="en-US" b="1" dirty="0" smtClean="0">
                <a:solidFill>
                  <a:prstClr val="black"/>
                </a:solidFill>
                <a:latin typeface="Albertus MT" pitchFamily="18" charset="0"/>
              </a:rPr>
              <a:t/>
            </a:r>
            <a:br>
              <a:rPr lang="en-US" b="1" dirty="0" smtClean="0">
                <a:solidFill>
                  <a:prstClr val="black"/>
                </a:solidFill>
                <a:latin typeface="Albertus MT" pitchFamily="18" charset="0"/>
              </a:rPr>
            </a:br>
            <a:r>
              <a:rPr lang="en-US" b="1" dirty="0" smtClean="0">
                <a:solidFill>
                  <a:prstClr val="black"/>
                </a:solidFill>
                <a:latin typeface="Albertus MT" pitchFamily="18" charset="0"/>
              </a:rPr>
              <a:t>DNA Testing Process:</a:t>
            </a:r>
            <a:br>
              <a:rPr lang="en-US" b="1" dirty="0" smtClean="0">
                <a:solidFill>
                  <a:prstClr val="black"/>
                </a:solidFill>
                <a:latin typeface="Albertus MT" pitchFamily="18" charset="0"/>
              </a:rPr>
            </a:br>
            <a:r>
              <a:rPr lang="en-US" sz="3200" b="1" dirty="0">
                <a:solidFill>
                  <a:prstClr val="black"/>
                </a:solidFill>
                <a:latin typeface="Albertus MT" pitchFamily="18" charset="0"/>
              </a:rPr>
              <a:t>3. Quantitation</a:t>
            </a:r>
            <a:br>
              <a:rPr lang="en-US" sz="3200" b="1" dirty="0">
                <a:solidFill>
                  <a:prstClr val="black"/>
                </a:solidFill>
                <a:latin typeface="Albertus MT" pitchFamily="18" charset="0"/>
              </a:rPr>
            </a:br>
            <a:endParaRPr lang="en-US" dirty="0"/>
          </a:p>
        </p:txBody>
      </p:sp>
    </p:spTree>
    <p:extLst>
      <p:ext uri="{BB962C8B-B14F-4D97-AF65-F5344CB8AC3E}">
        <p14:creationId xmlns:p14="http://schemas.microsoft.com/office/powerpoint/2010/main" val="131315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(Polymerase Chain Reaction or PRC) Copying the specific regions on the DNA strand, yielding more DNA for examination, with tags.</a:t>
            </a:r>
          </a:p>
        </p:txBody>
      </p:sp>
      <p:sp>
        <p:nvSpPr>
          <p:cNvPr id="2" name="Title 1"/>
          <p:cNvSpPr>
            <a:spLocks noGrp="1"/>
          </p:cNvSpPr>
          <p:nvPr>
            <p:ph type="title"/>
          </p:nvPr>
        </p:nvSpPr>
        <p:spPr/>
        <p:txBody>
          <a:bodyPr>
            <a:normAutofit fontScale="90000"/>
          </a:bodyPr>
          <a:lstStyle/>
          <a:p>
            <a:r>
              <a:rPr lang="en-US" b="1" dirty="0">
                <a:solidFill>
                  <a:prstClr val="black"/>
                </a:solidFill>
                <a:latin typeface="Albertus MT" pitchFamily="18" charset="0"/>
              </a:rPr>
              <a:t>DNA Testing </a:t>
            </a:r>
            <a:r>
              <a:rPr lang="en-US" b="1" dirty="0" smtClean="0">
                <a:solidFill>
                  <a:prstClr val="black"/>
                </a:solidFill>
                <a:latin typeface="Albertus MT" pitchFamily="18" charset="0"/>
              </a:rPr>
              <a:t>Process:</a:t>
            </a:r>
            <a:br>
              <a:rPr lang="en-US" b="1" dirty="0" smtClean="0">
                <a:solidFill>
                  <a:prstClr val="black"/>
                </a:solidFill>
                <a:latin typeface="Albertus MT" pitchFamily="18" charset="0"/>
              </a:rPr>
            </a:br>
            <a:r>
              <a:rPr lang="en-US" sz="3200" b="1" dirty="0" smtClean="0">
                <a:solidFill>
                  <a:prstClr val="black"/>
                </a:solidFill>
                <a:latin typeface="Albertus MT" pitchFamily="18" charset="0"/>
              </a:rPr>
              <a:t>4. Amplification</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2895600"/>
            <a:ext cx="445293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11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dirty="0"/>
              <a:t>extracted and now amplified DNA must be separated so that alleles can be differentiated from each </a:t>
            </a:r>
            <a:r>
              <a:rPr lang="en-US" dirty="0" smtClean="0"/>
              <a:t>other.</a:t>
            </a:r>
            <a:endParaRPr lang="en-US" dirty="0"/>
          </a:p>
        </p:txBody>
      </p:sp>
      <p:sp>
        <p:nvSpPr>
          <p:cNvPr id="2" name="Title 1"/>
          <p:cNvSpPr>
            <a:spLocks noGrp="1"/>
          </p:cNvSpPr>
          <p:nvPr>
            <p:ph type="title"/>
          </p:nvPr>
        </p:nvSpPr>
        <p:spPr/>
        <p:txBody>
          <a:bodyPr>
            <a:normAutofit fontScale="90000"/>
          </a:bodyPr>
          <a:lstStyle/>
          <a:p>
            <a:r>
              <a:rPr lang="en-US" b="1" dirty="0">
                <a:solidFill>
                  <a:prstClr val="black"/>
                </a:solidFill>
                <a:latin typeface="Albertus MT" pitchFamily="18" charset="0"/>
              </a:rPr>
              <a:t>DNA Testing </a:t>
            </a:r>
            <a:r>
              <a:rPr lang="en-US" b="1" dirty="0" smtClean="0">
                <a:solidFill>
                  <a:prstClr val="black"/>
                </a:solidFill>
                <a:latin typeface="Albertus MT" pitchFamily="18" charset="0"/>
              </a:rPr>
              <a:t>Process:</a:t>
            </a:r>
            <a:br>
              <a:rPr lang="en-US" b="1" dirty="0" smtClean="0">
                <a:solidFill>
                  <a:prstClr val="black"/>
                </a:solidFill>
                <a:latin typeface="Albertus MT" pitchFamily="18" charset="0"/>
              </a:rPr>
            </a:br>
            <a:r>
              <a:rPr lang="en-US" sz="3200" b="1" dirty="0" smtClean="0">
                <a:solidFill>
                  <a:prstClr val="black"/>
                </a:solidFill>
                <a:latin typeface="Albertus MT" pitchFamily="18" charset="0"/>
              </a:rPr>
              <a:t>5</a:t>
            </a:r>
            <a:r>
              <a:rPr lang="en-US" sz="3200" b="1" dirty="0">
                <a:solidFill>
                  <a:prstClr val="black"/>
                </a:solidFill>
                <a:latin typeface="Albertus MT" pitchFamily="18" charset="0"/>
              </a:rPr>
              <a:t>. </a:t>
            </a:r>
            <a:r>
              <a:rPr lang="en-US" sz="3200" b="1" dirty="0" smtClean="0">
                <a:solidFill>
                  <a:prstClr val="black"/>
                </a:solidFill>
                <a:latin typeface="Albertus MT" pitchFamily="18" charset="0"/>
              </a:rPr>
              <a:t>Separation </a:t>
            </a:r>
            <a:endParaRPr lang="en-US" dirty="0"/>
          </a:p>
        </p:txBody>
      </p:sp>
    </p:spTree>
    <p:extLst>
      <p:ext uri="{BB962C8B-B14F-4D97-AF65-F5344CB8AC3E}">
        <p14:creationId xmlns:p14="http://schemas.microsoft.com/office/powerpoint/2010/main" val="80268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Forensic DNA analysts must convert fluorescence data </a:t>
            </a:r>
            <a:r>
              <a:rPr lang="en-US" dirty="0" smtClean="0"/>
              <a:t>(peaks </a:t>
            </a:r>
            <a:r>
              <a:rPr lang="en-US" dirty="0"/>
              <a:t>on an </a:t>
            </a:r>
            <a:r>
              <a:rPr lang="en-US" dirty="0" err="1" smtClean="0"/>
              <a:t>electropherogram</a:t>
            </a:r>
            <a:r>
              <a:rPr lang="en-US" dirty="0" smtClean="0"/>
              <a:t>) </a:t>
            </a:r>
            <a:r>
              <a:rPr lang="en-US" dirty="0"/>
              <a:t>into information that can be shared and communicated with lay persons.</a:t>
            </a:r>
          </a:p>
          <a:p>
            <a:pPr lvl="1"/>
            <a:r>
              <a:rPr lang="en-US" dirty="0" smtClean="0"/>
              <a:t>When </a:t>
            </a:r>
            <a:r>
              <a:rPr lang="en-US" dirty="0"/>
              <a:t>interpreting the data, analysist have much more discretion, and thus potential bias, than often realized. </a:t>
            </a:r>
          </a:p>
          <a:p>
            <a:endParaRPr lang="en-US" dirty="0"/>
          </a:p>
        </p:txBody>
      </p:sp>
      <p:sp>
        <p:nvSpPr>
          <p:cNvPr id="2" name="Title 1"/>
          <p:cNvSpPr>
            <a:spLocks noGrp="1"/>
          </p:cNvSpPr>
          <p:nvPr>
            <p:ph type="title"/>
          </p:nvPr>
        </p:nvSpPr>
        <p:spPr/>
        <p:txBody>
          <a:bodyPr>
            <a:normAutofit fontScale="90000"/>
          </a:bodyPr>
          <a:lstStyle/>
          <a:p>
            <a:r>
              <a:rPr lang="en-US" b="1" dirty="0">
                <a:solidFill>
                  <a:prstClr val="black"/>
                </a:solidFill>
                <a:latin typeface="Albertus MT" pitchFamily="18" charset="0"/>
              </a:rPr>
              <a:t>DNA Testing </a:t>
            </a:r>
            <a:r>
              <a:rPr lang="en-US" b="1" dirty="0" smtClean="0">
                <a:solidFill>
                  <a:prstClr val="black"/>
                </a:solidFill>
                <a:latin typeface="Albertus MT" pitchFamily="18" charset="0"/>
              </a:rPr>
              <a:t>Process:</a:t>
            </a:r>
            <a:br>
              <a:rPr lang="en-US" b="1" dirty="0" smtClean="0">
                <a:solidFill>
                  <a:prstClr val="black"/>
                </a:solidFill>
                <a:latin typeface="Albertus MT" pitchFamily="18" charset="0"/>
              </a:rPr>
            </a:br>
            <a:r>
              <a:rPr lang="en-US" sz="3200" b="1" dirty="0" smtClean="0">
                <a:solidFill>
                  <a:prstClr val="black"/>
                </a:solidFill>
                <a:latin typeface="Albertus MT" pitchFamily="18" charset="0"/>
              </a:rPr>
              <a:t>6</a:t>
            </a:r>
            <a:r>
              <a:rPr lang="en-US" sz="3200" b="1" dirty="0">
                <a:solidFill>
                  <a:prstClr val="black"/>
                </a:solidFill>
                <a:latin typeface="Albertus MT" pitchFamily="18" charset="0"/>
              </a:rPr>
              <a:t>. </a:t>
            </a:r>
            <a:r>
              <a:rPr lang="en-US" sz="3200" b="1" dirty="0" smtClean="0">
                <a:solidFill>
                  <a:prstClr val="black"/>
                </a:solidFill>
                <a:latin typeface="Albertus MT" pitchFamily="18" charset="0"/>
              </a:rPr>
              <a:t>Analysis </a:t>
            </a:r>
            <a:r>
              <a:rPr lang="en-US" sz="3200" b="1" dirty="0">
                <a:solidFill>
                  <a:prstClr val="black"/>
                </a:solidFill>
                <a:latin typeface="Albertus MT" pitchFamily="18" charset="0"/>
              </a:rPr>
              <a:t>and Interpretation</a:t>
            </a:r>
            <a:endParaRPr lang="en-US" dirty="0"/>
          </a:p>
        </p:txBody>
      </p:sp>
    </p:spTree>
    <p:extLst>
      <p:ext uri="{BB962C8B-B14F-4D97-AF65-F5344CB8AC3E}">
        <p14:creationId xmlns:p14="http://schemas.microsoft.com/office/powerpoint/2010/main" val="404603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prstClr val="black"/>
                </a:solidFill>
                <a:latin typeface="Albertus MT" pitchFamily="18" charset="0"/>
              </a:rPr>
              <a:t>DNA Testing Process:</a:t>
            </a:r>
            <a:br>
              <a:rPr lang="en-US" dirty="0">
                <a:solidFill>
                  <a:prstClr val="black"/>
                </a:solidFill>
                <a:latin typeface="Albertus MT" pitchFamily="18" charset="0"/>
              </a:rPr>
            </a:br>
            <a:r>
              <a:rPr lang="en-US" sz="4400" dirty="0">
                <a:solidFill>
                  <a:prstClr val="black"/>
                </a:solidFill>
                <a:latin typeface="Albertus MT" pitchFamily="18" charset="0"/>
              </a:rPr>
              <a:t>6. Analysis and Interpretation</a:t>
            </a:r>
            <a:endParaRPr lang="en-US" dirty="0"/>
          </a:p>
        </p:txBody>
      </p:sp>
      <p:sp>
        <p:nvSpPr>
          <p:cNvPr id="4" name="Content Placeholder 3"/>
          <p:cNvSpPr>
            <a:spLocks noGrp="1"/>
          </p:cNvSpPr>
          <p:nvPr>
            <p:ph idx="1"/>
          </p:nvPr>
        </p:nvSpPr>
        <p:spPr/>
        <p:txBody>
          <a:bodyPr>
            <a:normAutofit lnSpcReduction="10000"/>
          </a:bodyPr>
          <a:lstStyle/>
          <a:p>
            <a:r>
              <a:rPr lang="en-US" b="1" dirty="0" err="1" smtClean="0"/>
              <a:t>Electopherogram</a:t>
            </a:r>
            <a:endParaRPr lang="en-US" b="1" dirty="0" smtClean="0"/>
          </a:p>
          <a:p>
            <a:r>
              <a:rPr lang="en-US" dirty="0" smtClean="0"/>
              <a:t>Single Source </a:t>
            </a:r>
          </a:p>
          <a:p>
            <a:pPr marL="109728" indent="0">
              <a:buNone/>
            </a:pPr>
            <a:r>
              <a:rPr lang="en-US" dirty="0"/>
              <a:t> </a:t>
            </a:r>
            <a:r>
              <a:rPr lang="en-US" dirty="0" smtClean="0"/>
              <a:t>   DNA </a:t>
            </a:r>
            <a:r>
              <a:rPr lang="en-US" dirty="0"/>
              <a:t>Profile.</a:t>
            </a:r>
          </a:p>
          <a:p>
            <a:r>
              <a:rPr lang="en-US" dirty="0" smtClean="0"/>
              <a:t>Peaks= Alleles</a:t>
            </a:r>
          </a:p>
          <a:p>
            <a:r>
              <a:rPr lang="en-US" dirty="0" smtClean="0"/>
              <a:t>Consider the </a:t>
            </a:r>
          </a:p>
          <a:p>
            <a:pPr marL="109728" indent="0">
              <a:buNone/>
            </a:pPr>
            <a:r>
              <a:rPr lang="en-US" b="1" dirty="0" smtClean="0"/>
              <a:t>Height </a:t>
            </a:r>
            <a:r>
              <a:rPr lang="en-US" dirty="0" smtClean="0"/>
              <a:t>and </a:t>
            </a:r>
          </a:p>
          <a:p>
            <a:pPr marL="109728" indent="0">
              <a:buNone/>
            </a:pPr>
            <a:r>
              <a:rPr lang="en-US" b="1" dirty="0" smtClean="0"/>
              <a:t>Number</a:t>
            </a:r>
            <a:r>
              <a:rPr lang="en-US" dirty="0" smtClean="0"/>
              <a:t> of </a:t>
            </a:r>
          </a:p>
          <a:p>
            <a:pPr marL="109728" indent="0">
              <a:buNone/>
            </a:pPr>
            <a:r>
              <a:rPr lang="en-US" dirty="0"/>
              <a:t>p</a:t>
            </a:r>
            <a:r>
              <a:rPr lang="en-US" dirty="0" smtClean="0"/>
              <a:t>eaks present. </a:t>
            </a:r>
          </a:p>
          <a:p>
            <a:pPr marL="109728" indent="0">
              <a:buNone/>
            </a:pPr>
            <a:r>
              <a:rPr lang="en-US" dirty="0" smtClean="0"/>
              <a:t>1= homozygous</a:t>
            </a:r>
          </a:p>
          <a:p>
            <a:pPr marL="109728" indent="0">
              <a:buNone/>
            </a:pPr>
            <a:r>
              <a:rPr lang="en-US" dirty="0" smtClean="0"/>
              <a:t>2=</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70" y="1524000"/>
            <a:ext cx="527203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18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prstClr val="black"/>
                </a:solidFill>
                <a:latin typeface="Albertus MT" pitchFamily="18" charset="0"/>
              </a:rPr>
              <a:t>DNA Testing Process:</a:t>
            </a:r>
            <a:br>
              <a:rPr lang="en-US" dirty="0">
                <a:solidFill>
                  <a:prstClr val="black"/>
                </a:solidFill>
                <a:latin typeface="Albertus MT" pitchFamily="18" charset="0"/>
              </a:rPr>
            </a:br>
            <a:r>
              <a:rPr lang="en-US" sz="4000" dirty="0">
                <a:solidFill>
                  <a:prstClr val="black"/>
                </a:solidFill>
                <a:latin typeface="Albertus MT" pitchFamily="18" charset="0"/>
              </a:rPr>
              <a:t>6. Analysis and Interpretation</a:t>
            </a:r>
            <a:endParaRPr lang="en-US" dirty="0"/>
          </a:p>
        </p:txBody>
      </p:sp>
      <p:sp>
        <p:nvSpPr>
          <p:cNvPr id="4" name="Content Placeholder 3"/>
          <p:cNvSpPr>
            <a:spLocks noGrp="1"/>
          </p:cNvSpPr>
          <p:nvPr>
            <p:ph idx="1"/>
          </p:nvPr>
        </p:nvSpPr>
        <p:spPr/>
        <p:txBody>
          <a:bodyPr/>
          <a:lstStyle/>
          <a:p>
            <a:r>
              <a:rPr lang="en-US" dirty="0" smtClean="0"/>
              <a:t>Peaks interpreted to yield results.</a:t>
            </a:r>
          </a:p>
          <a:p>
            <a:r>
              <a:rPr lang="en-US" dirty="0" smtClean="0"/>
              <a:t>Summarizes the labs findings with regard to each sample (reference, elimination, evidence).</a:t>
            </a:r>
          </a:p>
          <a:p>
            <a:r>
              <a:rPr lang="en-US" dirty="0" smtClean="0"/>
              <a:t>Single source v Mixtures</a:t>
            </a:r>
          </a:p>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 y="3674327"/>
            <a:ext cx="78771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25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760" lvl="1" indent="-256032">
              <a:spcBef>
                <a:spcPts val="400"/>
              </a:spcBef>
              <a:buSzPct val="68000"/>
              <a:buFont typeface="Wingdings 3"/>
              <a:buChar char=""/>
            </a:pPr>
            <a:r>
              <a:rPr lang="en-US" b="1" dirty="0" smtClean="0"/>
              <a:t>Nuclear</a:t>
            </a:r>
            <a:r>
              <a:rPr lang="en-US" dirty="0" smtClean="0"/>
              <a:t> v. </a:t>
            </a:r>
            <a:r>
              <a:rPr lang="en-US" b="1" dirty="0" smtClean="0"/>
              <a:t>Mitochondrial</a:t>
            </a:r>
          </a:p>
          <a:p>
            <a:pPr marL="365760" lvl="1" indent="-256032">
              <a:spcBef>
                <a:spcPts val="400"/>
              </a:spcBef>
              <a:buSzPct val="68000"/>
              <a:buFont typeface="Wingdings 3"/>
              <a:buChar char=""/>
            </a:pPr>
            <a:endParaRPr lang="en-US" dirty="0" smtClean="0"/>
          </a:p>
          <a:p>
            <a:pPr marL="365760" lvl="1" indent="-256032">
              <a:spcBef>
                <a:spcPts val="400"/>
              </a:spcBef>
              <a:buSzPct val="68000"/>
              <a:buFont typeface="Wingdings 3"/>
              <a:buChar char=""/>
            </a:pPr>
            <a:endParaRPr lang="en-US" dirty="0"/>
          </a:p>
          <a:p>
            <a:pPr marL="365760" lvl="1" indent="-256032">
              <a:spcBef>
                <a:spcPts val="400"/>
              </a:spcBef>
              <a:buSzPct val="68000"/>
              <a:buFont typeface="Wingdings 3"/>
              <a:buChar char=""/>
            </a:pPr>
            <a:endParaRPr lang="en-US" dirty="0" smtClean="0"/>
          </a:p>
          <a:p>
            <a:pPr marL="365760" lvl="1" indent="-256032">
              <a:spcBef>
                <a:spcPts val="400"/>
              </a:spcBef>
              <a:buSzPct val="68000"/>
              <a:buFont typeface="Wingdings 3"/>
              <a:buChar char=""/>
            </a:pPr>
            <a:r>
              <a:rPr lang="en-US" dirty="0" smtClean="0"/>
              <a:t>Nuclear </a:t>
            </a:r>
            <a:endParaRPr lang="en-US" dirty="0"/>
          </a:p>
          <a:p>
            <a:pPr marL="603504" lvl="2" indent="-256032">
              <a:spcBef>
                <a:spcPts val="400"/>
              </a:spcBef>
              <a:buSzPct val="68000"/>
              <a:buFont typeface="Wingdings 3"/>
              <a:buChar char=""/>
            </a:pPr>
            <a:r>
              <a:rPr lang="en-US" dirty="0" smtClean="0"/>
              <a:t>STR analysis</a:t>
            </a:r>
            <a:r>
              <a:rPr lang="en-US" b="1" dirty="0"/>
              <a:t>(autosomal)</a:t>
            </a:r>
            <a:r>
              <a:rPr lang="en-US" dirty="0"/>
              <a:t> </a:t>
            </a:r>
            <a:endParaRPr lang="en-US" dirty="0" smtClean="0"/>
          </a:p>
          <a:p>
            <a:pPr marL="603504" lvl="2" indent="-256032">
              <a:spcBef>
                <a:spcPts val="400"/>
              </a:spcBef>
              <a:buSzPct val="68000"/>
              <a:buFont typeface="Wingdings 3"/>
              <a:buChar char=""/>
            </a:pPr>
            <a:r>
              <a:rPr lang="en-US" dirty="0" smtClean="0"/>
              <a:t>Y-STR</a:t>
            </a:r>
            <a:r>
              <a:rPr lang="en-US" dirty="0"/>
              <a:t> analysis </a:t>
            </a:r>
            <a:r>
              <a:rPr lang="en-US" dirty="0" smtClean="0"/>
              <a:t>(</a:t>
            </a:r>
            <a:r>
              <a:rPr lang="en-US" b="1" dirty="0" smtClean="0"/>
              <a:t>haplotype)</a:t>
            </a:r>
          </a:p>
          <a:p>
            <a:pPr marL="365760" lvl="1" indent="-256032">
              <a:spcBef>
                <a:spcPts val="400"/>
              </a:spcBef>
              <a:buSzPct val="68000"/>
              <a:buFont typeface="Wingdings 3"/>
              <a:buChar char=""/>
            </a:pPr>
            <a:endParaRPr lang="en-US" dirty="0"/>
          </a:p>
          <a:p>
            <a:endParaRPr lang="en-US" dirty="0"/>
          </a:p>
        </p:txBody>
      </p:sp>
      <p:sp>
        <p:nvSpPr>
          <p:cNvPr id="2" name="Title 1"/>
          <p:cNvSpPr>
            <a:spLocks noGrp="1"/>
          </p:cNvSpPr>
          <p:nvPr>
            <p:ph type="title"/>
          </p:nvPr>
        </p:nvSpPr>
        <p:spPr/>
        <p:txBody>
          <a:bodyPr/>
          <a:lstStyle/>
          <a:p>
            <a:r>
              <a:rPr lang="en-US" dirty="0" smtClean="0">
                <a:latin typeface="Albertus MT" pitchFamily="18" charset="0"/>
              </a:rPr>
              <a:t>Types of </a:t>
            </a:r>
            <a:r>
              <a:rPr lang="en-US" smtClean="0">
                <a:latin typeface="Albertus MT" pitchFamily="18" charset="0"/>
              </a:rPr>
              <a:t>DNA Testing </a:t>
            </a:r>
            <a:endParaRPr lang="en-US">
              <a:latin typeface="Albertus MT"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4122234"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24600" y="3244334"/>
            <a:ext cx="2362200" cy="430887"/>
          </a:xfrm>
          <a:prstGeom prst="rect">
            <a:avLst/>
          </a:prstGeom>
        </p:spPr>
        <p:txBody>
          <a:bodyPr wrap="square">
            <a:spAutoFit/>
          </a:bodyPr>
          <a:lstStyle/>
          <a:p>
            <a:r>
              <a:rPr lang="en-US" sz="1100" dirty="0"/>
              <a:t>Image: http://www.sandiegored.com/</a:t>
            </a:r>
          </a:p>
        </p:txBody>
      </p:sp>
    </p:spTree>
    <p:extLst>
      <p:ext uri="{BB962C8B-B14F-4D97-AF65-F5344CB8AC3E}">
        <p14:creationId xmlns:p14="http://schemas.microsoft.com/office/powerpoint/2010/main" val="427694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800599"/>
          </a:xfrm>
        </p:spPr>
        <p:txBody>
          <a:bodyPr>
            <a:normAutofit fontScale="55000" lnSpcReduction="20000"/>
          </a:bodyPr>
          <a:lstStyle/>
          <a:p>
            <a:r>
              <a:rPr lang="en-US" sz="3800" dirty="0" smtClean="0">
                <a:latin typeface="Traditional Arabic" panose="02020603050405020304" pitchFamily="18" charset="-78"/>
                <a:cs typeface="Traditional Arabic" panose="02020603050405020304" pitchFamily="18" charset="-78"/>
              </a:rPr>
              <a:t>Deoxyribonucleic Acid </a:t>
            </a:r>
            <a:r>
              <a:rPr lang="en-US" sz="3800" dirty="0">
                <a:latin typeface="Traditional Arabic" panose="02020603050405020304" pitchFamily="18" charset="-78"/>
                <a:cs typeface="Traditional Arabic" panose="02020603050405020304" pitchFamily="18" charset="-78"/>
              </a:rPr>
              <a:t>(DNA</a:t>
            </a:r>
            <a:r>
              <a:rPr lang="en-US" sz="3800" dirty="0" smtClean="0">
                <a:latin typeface="Traditional Arabic" panose="02020603050405020304" pitchFamily="18" charset="-78"/>
                <a:cs typeface="Traditional Arabic" panose="02020603050405020304" pitchFamily="18" charset="-78"/>
              </a:rPr>
              <a:t>)</a:t>
            </a:r>
            <a:endParaRPr lang="en-US" sz="3800" dirty="0">
              <a:latin typeface="Traditional Arabic" panose="02020603050405020304" pitchFamily="18" charset="-78"/>
              <a:cs typeface="Traditional Arabic" panose="02020603050405020304" pitchFamily="18" charset="-78"/>
            </a:endParaRPr>
          </a:p>
          <a:p>
            <a:r>
              <a:rPr lang="en-US" sz="3800" dirty="0">
                <a:latin typeface="Traditional Arabic" panose="02020603050405020304" pitchFamily="18" charset="-78"/>
                <a:cs typeface="Traditional Arabic" panose="02020603050405020304" pitchFamily="18" charset="-78"/>
              </a:rPr>
              <a:t>Blueprint for human development</a:t>
            </a:r>
          </a:p>
          <a:p>
            <a:pPr marL="0" indent="0">
              <a:buNone/>
            </a:pPr>
            <a:r>
              <a:rPr lang="en-US" sz="3800" dirty="0" smtClean="0">
                <a:latin typeface="Traditional Arabic" panose="02020603050405020304" pitchFamily="18" charset="-78"/>
                <a:cs typeface="Traditional Arabic" panose="02020603050405020304" pitchFamily="18" charset="-78"/>
              </a:rPr>
              <a:t>	– </a:t>
            </a:r>
            <a:r>
              <a:rPr lang="en-US" sz="3800" dirty="0">
                <a:latin typeface="Traditional Arabic" panose="02020603050405020304" pitchFamily="18" charset="-78"/>
                <a:cs typeface="Traditional Arabic" panose="02020603050405020304" pitchFamily="18" charset="-78"/>
              </a:rPr>
              <a:t>one set of blueprints per human (Genome)</a:t>
            </a:r>
          </a:p>
          <a:p>
            <a:pPr marL="0" indent="0">
              <a:buNone/>
            </a:pPr>
            <a:r>
              <a:rPr lang="en-US" sz="3800" dirty="0" smtClean="0">
                <a:latin typeface="Traditional Arabic" panose="02020603050405020304" pitchFamily="18" charset="-78"/>
                <a:cs typeface="Traditional Arabic" panose="02020603050405020304" pitchFamily="18" charset="-78"/>
              </a:rPr>
              <a:t>	– 99% </a:t>
            </a:r>
            <a:r>
              <a:rPr lang="en-US" sz="3800" dirty="0">
                <a:latin typeface="Traditional Arabic" panose="02010000000000000000" pitchFamily="2" charset="-78"/>
                <a:cs typeface="Traditional Arabic" panose="02010000000000000000" pitchFamily="2" charset="-78"/>
              </a:rPr>
              <a:t>identical</a:t>
            </a:r>
            <a:r>
              <a:rPr lang="en-US" sz="3800" dirty="0">
                <a:latin typeface="Traditional Arabic" panose="02020603050405020304" pitchFamily="18" charset="-78"/>
                <a:cs typeface="Traditional Arabic" panose="02020603050405020304" pitchFamily="18" charset="-78"/>
              </a:rPr>
              <a:t> among all humans</a:t>
            </a:r>
          </a:p>
          <a:p>
            <a:pPr marL="0" indent="0">
              <a:buNone/>
            </a:pPr>
            <a:r>
              <a:rPr lang="en-US" sz="3800" dirty="0" smtClean="0">
                <a:latin typeface="Traditional Arabic" panose="02020603050405020304" pitchFamily="18" charset="-78"/>
                <a:cs typeface="Traditional Arabic" panose="02020603050405020304" pitchFamily="18" charset="-78"/>
              </a:rPr>
              <a:t>	– </a:t>
            </a:r>
            <a:r>
              <a:rPr lang="en-US" sz="3800" dirty="0">
                <a:latin typeface="Traditional Arabic" panose="02020603050405020304" pitchFamily="18" charset="-78"/>
                <a:cs typeface="Traditional Arabic" panose="02020603050405020304" pitchFamily="18" charset="-78"/>
              </a:rPr>
              <a:t>Remaining </a:t>
            </a:r>
            <a:r>
              <a:rPr lang="en-US" sz="3800" dirty="0" smtClean="0">
                <a:latin typeface="Traditional Arabic" panose="02020603050405020304" pitchFamily="18" charset="-78"/>
                <a:cs typeface="Traditional Arabic" panose="02020603050405020304" pitchFamily="18" charset="-78"/>
              </a:rPr>
              <a:t>1</a:t>
            </a:r>
            <a:r>
              <a:rPr lang="en-US" sz="3800" dirty="0">
                <a:latin typeface="Traditional Arabic" panose="02020603050405020304" pitchFamily="18" charset="-78"/>
                <a:cs typeface="Traditional Arabic" panose="02020603050405020304" pitchFamily="18" charset="-78"/>
              </a:rPr>
              <a:t>% makes you recognizable as an</a:t>
            </a:r>
          </a:p>
          <a:p>
            <a:pPr marL="0" indent="0">
              <a:buNone/>
            </a:pPr>
            <a:r>
              <a:rPr lang="en-US" sz="3800" dirty="0" smtClean="0">
                <a:latin typeface="Traditional Arabic" panose="02020603050405020304" pitchFamily="18" charset="-78"/>
                <a:cs typeface="Traditional Arabic" panose="02020603050405020304" pitchFamily="18" charset="-78"/>
              </a:rPr>
              <a:t>	individual, so polymorphic (or highly variable) regions of DNA 	are targeted for analysis.  </a:t>
            </a:r>
          </a:p>
          <a:p>
            <a:r>
              <a:rPr lang="en-US" sz="3800" dirty="0">
                <a:latin typeface="Traditional Arabic" panose="02020603050405020304" pitchFamily="18" charset="-78"/>
                <a:cs typeface="Traditional Arabic" panose="02020603050405020304" pitchFamily="18" charset="-78"/>
              </a:rPr>
              <a:t>Two kinds: 1. Nuclear, 2. </a:t>
            </a:r>
            <a:r>
              <a:rPr lang="en-US" sz="3800" dirty="0" smtClean="0">
                <a:latin typeface="Traditional Arabic" panose="02020603050405020304" pitchFamily="18" charset="-78"/>
                <a:cs typeface="Traditional Arabic" panose="02020603050405020304" pitchFamily="18" charset="-78"/>
              </a:rPr>
              <a:t>Mitochondrial</a:t>
            </a:r>
          </a:p>
          <a:p>
            <a:r>
              <a:rPr lang="en-US" sz="3800" dirty="0" smtClean="0">
                <a:latin typeface="Traditional Arabic" panose="02020603050405020304" pitchFamily="18" charset="-78"/>
                <a:cs typeface="Traditional Arabic" panose="02020603050405020304" pitchFamily="18" charset="-78"/>
              </a:rPr>
              <a:t>Nuclear DNA is bundled into 46 chromosomes, which form 23 pairs.</a:t>
            </a:r>
          </a:p>
          <a:p>
            <a:pPr marL="0" indent="0">
              <a:buNone/>
            </a:pPr>
            <a:r>
              <a:rPr lang="en-US" sz="3800" dirty="0" smtClean="0">
                <a:latin typeface="Traditional Arabic" panose="02020603050405020304" pitchFamily="18" charset="-78"/>
                <a:cs typeface="Traditional Arabic" panose="02020603050405020304" pitchFamily="18" charset="-78"/>
              </a:rPr>
              <a:t>	- 23 from egg (mother), 23 from sperm (father)</a:t>
            </a:r>
            <a:endParaRPr lang="en-US" sz="3800" dirty="0">
              <a:latin typeface="Traditional Arabic" panose="02020603050405020304" pitchFamily="18" charset="-78"/>
              <a:cs typeface="Traditional Arabic" panose="02020603050405020304" pitchFamily="18" charset="-78"/>
            </a:endParaRPr>
          </a:p>
          <a:p>
            <a:pPr marL="0" indent="0">
              <a:buNone/>
            </a:pPr>
            <a:r>
              <a:rPr lang="en-US" dirty="0" smtClean="0">
                <a:latin typeface="Traditional Arabic" panose="02020603050405020304" pitchFamily="18" charset="-78"/>
                <a:cs typeface="Traditional Arabic" panose="02020603050405020304" pitchFamily="18" charset="-78"/>
              </a:rPr>
              <a:t>	</a:t>
            </a:r>
            <a:r>
              <a:rPr lang="en-US" sz="3600" dirty="0" smtClean="0">
                <a:latin typeface="Traditional Arabic" panose="02020603050405020304" pitchFamily="18" charset="-78"/>
                <a:cs typeface="Traditional Arabic" panose="02020603050405020304" pitchFamily="18" charset="-78"/>
              </a:rPr>
              <a:t>– </a:t>
            </a:r>
            <a:r>
              <a:rPr lang="en-US" sz="3600" dirty="0">
                <a:latin typeface="Traditional Arabic" panose="02020603050405020304" pitchFamily="18" charset="-78"/>
                <a:cs typeface="Traditional Arabic" panose="02020603050405020304" pitchFamily="18" charset="-78"/>
              </a:rPr>
              <a:t>1 pair of chromosomes determines sex</a:t>
            </a:r>
          </a:p>
          <a:p>
            <a:pPr marL="914400" lvl="2" indent="0">
              <a:buNone/>
            </a:pPr>
            <a:r>
              <a:rPr lang="en-US" sz="3600" dirty="0" smtClean="0">
                <a:latin typeface="Traditional Arabic" panose="02020603050405020304" pitchFamily="18" charset="-78"/>
                <a:cs typeface="Traditional Arabic" panose="02020603050405020304" pitchFamily="18" charset="-78"/>
              </a:rPr>
              <a:t>	• </a:t>
            </a:r>
            <a:r>
              <a:rPr lang="en-US" sz="3600" dirty="0">
                <a:latin typeface="Traditional Arabic" panose="02020603050405020304" pitchFamily="18" charset="-78"/>
                <a:cs typeface="Traditional Arabic" panose="02020603050405020304" pitchFamily="18" charset="-78"/>
              </a:rPr>
              <a:t>XX female, XY male</a:t>
            </a:r>
          </a:p>
          <a:p>
            <a:pPr marL="914400" lvl="2" indent="0">
              <a:buNone/>
            </a:pPr>
            <a:r>
              <a:rPr lang="en-US" sz="3600" dirty="0">
                <a:latin typeface="Traditional Arabic" panose="02020603050405020304" pitchFamily="18" charset="-78"/>
                <a:cs typeface="Traditional Arabic" panose="02020603050405020304" pitchFamily="18" charset="-78"/>
              </a:rPr>
              <a:t>– 22 pairs </a:t>
            </a:r>
            <a:r>
              <a:rPr lang="en-US" sz="3600" dirty="0" smtClean="0">
                <a:latin typeface="Traditional Arabic" panose="02020603050405020304" pitchFamily="18" charset="-78"/>
                <a:cs typeface="Traditional Arabic" panose="02020603050405020304" pitchFamily="18" charset="-78"/>
              </a:rPr>
              <a:t>of chromosomes determine </a:t>
            </a:r>
            <a:r>
              <a:rPr lang="en-US" sz="3600" dirty="0">
                <a:latin typeface="Traditional Arabic" panose="02020603050405020304" pitchFamily="18" charset="-78"/>
                <a:cs typeface="Traditional Arabic" panose="02020603050405020304" pitchFamily="18" charset="-78"/>
              </a:rPr>
              <a:t>physical </a:t>
            </a:r>
            <a:r>
              <a:rPr lang="en-US" sz="3600" dirty="0" smtClean="0">
                <a:latin typeface="Traditional Arabic" panose="02020603050405020304" pitchFamily="18" charset="-78"/>
                <a:cs typeface="Traditional Arabic" panose="02020603050405020304" pitchFamily="18" charset="-78"/>
              </a:rPr>
              <a:t>attributes, </a:t>
            </a:r>
            <a:r>
              <a:rPr lang="en-US" sz="3600" dirty="0">
                <a:latin typeface="Traditional Arabic" panose="02020603050405020304" pitchFamily="18" charset="-78"/>
                <a:cs typeface="Traditional Arabic" panose="02020603050405020304" pitchFamily="18" charset="-78"/>
              </a:rPr>
              <a:t>regulate development, </a:t>
            </a:r>
            <a:r>
              <a:rPr lang="en-US" sz="3600" dirty="0" smtClean="0">
                <a:latin typeface="Traditional Arabic" panose="02020603050405020304" pitchFamily="18" charset="-78"/>
                <a:cs typeface="Traditional Arabic" panose="02020603050405020304" pitchFamily="18" charset="-78"/>
              </a:rPr>
              <a:t>etc.</a:t>
            </a:r>
          </a:p>
          <a:p>
            <a:r>
              <a:rPr lang="en-US" sz="3600" dirty="0" smtClean="0">
                <a:latin typeface="Traditional Arabic" panose="02010000000000000000" pitchFamily="2" charset="-78"/>
                <a:cs typeface="Traditional Arabic" panose="02010000000000000000" pitchFamily="2" charset="-78"/>
              </a:rPr>
              <a:t>Many Mitochondria (passed from mother to all of her children)</a:t>
            </a:r>
          </a:p>
          <a:p>
            <a:endParaRPr lang="en-US" dirty="0">
              <a:latin typeface="Traditional Arabic" panose="02010000000000000000" pitchFamily="2" charset="-78"/>
              <a:cs typeface="Traditional Arabic" panose="02010000000000000000" pitchFamily="2" charset="-78"/>
            </a:endParaRPr>
          </a:p>
        </p:txBody>
      </p:sp>
      <p:sp>
        <p:nvSpPr>
          <p:cNvPr id="2" name="Title 1"/>
          <p:cNvSpPr>
            <a:spLocks noGrp="1"/>
          </p:cNvSpPr>
          <p:nvPr>
            <p:ph type="title"/>
          </p:nvPr>
        </p:nvSpPr>
        <p:spPr>
          <a:xfrm>
            <a:off x="457200" y="304800"/>
            <a:ext cx="8229600" cy="1143000"/>
          </a:xfrm>
        </p:spPr>
        <p:txBody>
          <a:bodyPr>
            <a:noAutofit/>
          </a:bodyPr>
          <a:lstStyle/>
          <a:p>
            <a:pPr algn="ctr"/>
            <a:r>
              <a:rPr lang="en-US" sz="6000" b="1" dirty="0">
                <a:solidFill>
                  <a:schemeClr val="tx1"/>
                </a:solidFill>
                <a:latin typeface="Albertus MT" pitchFamily="18" charset="0"/>
              </a:rPr>
              <a:t>What is DNA?</a:t>
            </a:r>
          </a:p>
        </p:txBody>
      </p:sp>
      <p:sp>
        <p:nvSpPr>
          <p:cNvPr id="3" name="Rectangle 2"/>
          <p:cNvSpPr/>
          <p:nvPr/>
        </p:nvSpPr>
        <p:spPr>
          <a:xfrm>
            <a:off x="914400" y="1447800"/>
            <a:ext cx="7162800" cy="452431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663073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lbertus MT" pitchFamily="18" charset="0"/>
              </a:rPr>
              <a:t> Nuclear DNA Basics </a:t>
            </a:r>
            <a:endParaRPr lang="en-US" b="1" dirty="0">
              <a:latin typeface="Albertus MT"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371600"/>
            <a:ext cx="7467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1295400" y="3505200"/>
            <a:ext cx="6858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4700" y="3048000"/>
            <a:ext cx="1663700" cy="646331"/>
          </a:xfrm>
          <a:prstGeom prst="rect">
            <a:avLst/>
          </a:prstGeom>
          <a:noFill/>
        </p:spPr>
        <p:txBody>
          <a:bodyPr wrap="square" rtlCol="0">
            <a:spAutoFit/>
          </a:bodyPr>
          <a:lstStyle/>
          <a:p>
            <a:endParaRPr lang="en-US" b="1" dirty="0" smtClean="0"/>
          </a:p>
          <a:p>
            <a:r>
              <a:rPr lang="en-US" b="1" dirty="0" smtClean="0"/>
              <a:t>Mitochondria</a:t>
            </a:r>
            <a:endParaRPr lang="en-US" b="1" dirty="0"/>
          </a:p>
        </p:txBody>
      </p:sp>
    </p:spTree>
    <p:extLst>
      <p:ext uri="{BB962C8B-B14F-4D97-AF65-F5344CB8AC3E}">
        <p14:creationId xmlns:p14="http://schemas.microsoft.com/office/powerpoint/2010/main" val="2574114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raditional Arabic" panose="02020603050405020304" pitchFamily="18" charset="-78"/>
                <a:cs typeface="Traditional Arabic" panose="02020603050405020304" pitchFamily="18" charset="-78"/>
              </a:rPr>
              <a:t>DNA is </a:t>
            </a:r>
            <a:r>
              <a:rPr lang="en-US" dirty="0" smtClean="0">
                <a:latin typeface="Traditional Arabic" panose="02020603050405020304" pitchFamily="18" charset="-78"/>
                <a:cs typeface="Traditional Arabic" panose="02020603050405020304" pitchFamily="18" charset="-78"/>
              </a:rPr>
              <a:t>comprised of </a:t>
            </a:r>
            <a:r>
              <a:rPr lang="en-US" dirty="0">
                <a:latin typeface="Traditional Arabic" panose="02020603050405020304" pitchFamily="18" charset="-78"/>
                <a:cs typeface="Traditional Arabic" panose="02020603050405020304" pitchFamily="18" charset="-78"/>
              </a:rPr>
              <a:t>only four </a:t>
            </a:r>
            <a:r>
              <a:rPr lang="en-US" dirty="0" smtClean="0">
                <a:latin typeface="Traditional Arabic" panose="02020603050405020304" pitchFamily="18" charset="-78"/>
                <a:cs typeface="Traditional Arabic" panose="02020603050405020304" pitchFamily="18" charset="-78"/>
              </a:rPr>
              <a:t>building blocks (</a:t>
            </a:r>
            <a:r>
              <a:rPr lang="en-US" b="1" dirty="0" smtClean="0">
                <a:latin typeface="Traditional Arabic" panose="02020603050405020304" pitchFamily="18" charset="-78"/>
                <a:cs typeface="Traditional Arabic" panose="02020603050405020304" pitchFamily="18" charset="-78"/>
              </a:rPr>
              <a:t>bases</a:t>
            </a:r>
            <a:r>
              <a:rPr lang="en-US" dirty="0">
                <a:latin typeface="Traditional Arabic" panose="02020603050405020304" pitchFamily="18" charset="-78"/>
                <a:cs typeface="Traditional Arabic" panose="02020603050405020304" pitchFamily="18" charset="-78"/>
              </a:rPr>
              <a:t>): </a:t>
            </a:r>
            <a:r>
              <a:rPr lang="en-US" b="1" dirty="0">
                <a:latin typeface="Traditional Arabic" panose="02020603050405020304" pitchFamily="18" charset="-78"/>
                <a:cs typeface="Traditional Arabic" panose="02020603050405020304" pitchFamily="18" charset="-78"/>
              </a:rPr>
              <a:t>G</a:t>
            </a:r>
            <a:r>
              <a:rPr lang="en-US" dirty="0">
                <a:latin typeface="Traditional Arabic" panose="02020603050405020304" pitchFamily="18" charset="-78"/>
                <a:cs typeface="Traditional Arabic" panose="02020603050405020304" pitchFamily="18" charset="-78"/>
              </a:rPr>
              <a:t>uanine, </a:t>
            </a:r>
            <a:r>
              <a:rPr lang="en-US" b="1" dirty="0">
                <a:latin typeface="Traditional Arabic" panose="02020603050405020304" pitchFamily="18" charset="-78"/>
                <a:cs typeface="Traditional Arabic" panose="02020603050405020304" pitchFamily="18" charset="-78"/>
              </a:rPr>
              <a:t>C</a:t>
            </a:r>
            <a:r>
              <a:rPr lang="en-US" dirty="0">
                <a:latin typeface="Traditional Arabic" panose="02020603050405020304" pitchFamily="18" charset="-78"/>
                <a:cs typeface="Traditional Arabic" panose="02020603050405020304" pitchFamily="18" charset="-78"/>
              </a:rPr>
              <a:t>ytosine, </a:t>
            </a:r>
            <a:r>
              <a:rPr lang="en-US" b="1" dirty="0" smtClean="0">
                <a:latin typeface="Traditional Arabic" panose="02020603050405020304" pitchFamily="18" charset="-78"/>
                <a:cs typeface="Traditional Arabic" panose="02020603050405020304" pitchFamily="18" charset="-78"/>
              </a:rPr>
              <a:t>T</a:t>
            </a:r>
            <a:r>
              <a:rPr lang="en-US" dirty="0" smtClean="0">
                <a:latin typeface="Traditional Arabic" panose="02020603050405020304" pitchFamily="18" charset="-78"/>
                <a:cs typeface="Traditional Arabic" panose="02020603050405020304" pitchFamily="18" charset="-78"/>
              </a:rPr>
              <a:t>hymine, </a:t>
            </a:r>
            <a:r>
              <a:rPr lang="en-US" b="1" dirty="0" smtClean="0">
                <a:latin typeface="Traditional Arabic" panose="02020603050405020304" pitchFamily="18" charset="-78"/>
                <a:cs typeface="Traditional Arabic" panose="02020603050405020304" pitchFamily="18" charset="-78"/>
              </a:rPr>
              <a:t>A</a:t>
            </a:r>
            <a:r>
              <a:rPr lang="en-US" dirty="0" smtClean="0">
                <a:latin typeface="Traditional Arabic" panose="02020603050405020304" pitchFamily="18" charset="-78"/>
                <a:cs typeface="Traditional Arabic" panose="02020603050405020304" pitchFamily="18" charset="-78"/>
              </a:rPr>
              <a:t>denine.</a:t>
            </a:r>
            <a:endParaRPr lang="en-US" dirty="0">
              <a:latin typeface="Traditional Arabic" panose="02020603050405020304" pitchFamily="18" charset="-78"/>
              <a:cs typeface="Traditional Arabic" panose="02020603050405020304" pitchFamily="18" charset="-78"/>
            </a:endParaRPr>
          </a:p>
          <a:p>
            <a:pPr marL="0" indent="0">
              <a:buNone/>
            </a:pPr>
            <a:r>
              <a:rPr lang="en-US" dirty="0">
                <a:latin typeface="Traditional Arabic" panose="02020603050405020304" pitchFamily="18" charset="-78"/>
                <a:cs typeface="Traditional Arabic" panose="02020603050405020304" pitchFamily="18" charset="-78"/>
              </a:rPr>
              <a:t>• Each </a:t>
            </a:r>
            <a:r>
              <a:rPr lang="en-US" dirty="0" smtClean="0">
                <a:latin typeface="Traditional Arabic" panose="02020603050405020304" pitchFamily="18" charset="-78"/>
                <a:cs typeface="Traditional Arabic" panose="02020603050405020304" pitchFamily="18" charset="-78"/>
              </a:rPr>
              <a:t>base </a:t>
            </a:r>
            <a:r>
              <a:rPr lang="en-US" dirty="0">
                <a:latin typeface="Traditional Arabic" panose="02020603050405020304" pitchFamily="18" charset="-78"/>
                <a:cs typeface="Traditional Arabic" panose="02020603050405020304" pitchFamily="18" charset="-78"/>
              </a:rPr>
              <a:t>must pair with </a:t>
            </a:r>
            <a:r>
              <a:rPr lang="en-US" dirty="0" smtClean="0">
                <a:latin typeface="Traditional Arabic" panose="02020603050405020304" pitchFamily="18" charset="-78"/>
                <a:cs typeface="Traditional Arabic" panose="02020603050405020304" pitchFamily="18" charset="-78"/>
              </a:rPr>
              <a:t>one other </a:t>
            </a:r>
            <a:r>
              <a:rPr lang="en-US" dirty="0">
                <a:latin typeface="Traditional Arabic" panose="02020603050405020304" pitchFamily="18" charset="-78"/>
                <a:cs typeface="Traditional Arabic" panose="02020603050405020304" pitchFamily="18" charset="-78"/>
              </a:rPr>
              <a:t>base, </a:t>
            </a:r>
            <a:r>
              <a:rPr lang="en-US" dirty="0" smtClean="0">
                <a:latin typeface="Traditional Arabic" panose="02020603050405020304" pitchFamily="18" charset="-78"/>
                <a:cs typeface="Traditional Arabic" panose="02020603050405020304" pitchFamily="18" charset="-78"/>
              </a:rPr>
              <a:t>creating a helix.</a:t>
            </a:r>
            <a:endParaRPr lang="en-US" dirty="0">
              <a:latin typeface="Traditional Arabic" panose="02020603050405020304" pitchFamily="18" charset="-78"/>
              <a:cs typeface="Traditional Arabic" panose="02020603050405020304" pitchFamily="18" charset="-78"/>
            </a:endParaRPr>
          </a:p>
          <a:p>
            <a:r>
              <a:rPr lang="en-US" dirty="0" smtClean="0">
                <a:latin typeface="Traditional Arabic" panose="02020603050405020304" pitchFamily="18" charset="-78"/>
                <a:cs typeface="Traditional Arabic" panose="02020603050405020304" pitchFamily="18" charset="-78"/>
              </a:rPr>
              <a:t>A=T</a:t>
            </a:r>
            <a:r>
              <a:rPr lang="en-US" dirty="0">
                <a:latin typeface="Traditional Arabic" panose="02020603050405020304" pitchFamily="18" charset="-78"/>
                <a:cs typeface="Traditional Arabic" panose="02020603050405020304" pitchFamily="18" charset="-78"/>
              </a:rPr>
              <a:t>, G=C</a:t>
            </a:r>
          </a:p>
          <a:p>
            <a:endParaRPr lang="en-US" dirty="0" smtClean="0"/>
          </a:p>
          <a:p>
            <a:pPr marL="0" indent="0">
              <a:buNone/>
            </a:pPr>
            <a:endParaRPr lang="en-US" dirty="0" smtClean="0"/>
          </a:p>
          <a:p>
            <a:pPr marL="0" lvl="1" indent="0">
              <a:buNone/>
            </a:pPr>
            <a:r>
              <a:rPr lang="en-US" sz="1600" dirty="0"/>
              <a:t>The DNA Initiative: </a:t>
            </a:r>
            <a:r>
              <a:rPr lang="en-US" sz="1600" u="sng" dirty="0">
                <a:hlinkClick r:id="rId2"/>
              </a:rPr>
              <a:t>www.dna.gov</a:t>
            </a:r>
            <a:r>
              <a:rPr lang="en-US" sz="1600" dirty="0"/>
              <a:t>. </a:t>
            </a:r>
          </a:p>
          <a:p>
            <a:endParaRPr lang="en-US" dirty="0"/>
          </a:p>
        </p:txBody>
      </p:sp>
      <p:sp>
        <p:nvSpPr>
          <p:cNvPr id="2" name="Title 1"/>
          <p:cNvSpPr>
            <a:spLocks noGrp="1"/>
          </p:cNvSpPr>
          <p:nvPr>
            <p:ph type="title"/>
          </p:nvPr>
        </p:nvSpPr>
        <p:spPr/>
        <p:txBody>
          <a:bodyPr/>
          <a:lstStyle/>
          <a:p>
            <a:pPr algn="ctr"/>
            <a:r>
              <a:rPr lang="en-US" b="1" dirty="0" smtClean="0">
                <a:latin typeface="Albertus MT" pitchFamily="18" charset="0"/>
              </a:rPr>
              <a:t>Nuclear DNA </a:t>
            </a:r>
            <a:r>
              <a:rPr lang="en-US" b="1" dirty="0">
                <a:latin typeface="Albertus MT" pitchFamily="18" charset="0"/>
              </a:rPr>
              <a:t>Basics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4114800"/>
            <a:ext cx="2971800" cy="1678782"/>
          </a:xfrm>
          <a:prstGeom prst="rect">
            <a:avLst/>
          </a:prstGeom>
          <a:noFill/>
          <a:ln>
            <a:noFill/>
          </a:ln>
          <a:effectLst/>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57600"/>
            <a:ext cx="1758950" cy="17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8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sz="3700" b="1" dirty="0" smtClean="0">
                <a:latin typeface="Traditional Arabic" panose="02020603050405020304" pitchFamily="18" charset="-78"/>
                <a:cs typeface="Traditional Arabic" panose="02020603050405020304" pitchFamily="18" charset="-78"/>
              </a:rPr>
              <a:t>Locus/Loci: (aka “marker”) </a:t>
            </a:r>
            <a:r>
              <a:rPr lang="en-US" sz="3700" dirty="0" smtClean="0">
                <a:latin typeface="Traditional Arabic" panose="02020603050405020304" pitchFamily="18" charset="-78"/>
                <a:cs typeface="Traditional Arabic" panose="02020603050405020304" pitchFamily="18" charset="-78"/>
              </a:rPr>
              <a:t>Specific location(s) of DNA.</a:t>
            </a:r>
          </a:p>
          <a:p>
            <a:pPr marL="0" indent="0">
              <a:buNone/>
            </a:pPr>
            <a:r>
              <a:rPr lang="en-US" sz="3700" dirty="0" smtClean="0">
                <a:latin typeface="Traditional Arabic" panose="02020603050405020304" pitchFamily="18" charset="-78"/>
                <a:cs typeface="Traditional Arabic" panose="02020603050405020304" pitchFamily="18" charset="-78"/>
              </a:rPr>
              <a:t>	–May or may not represent a gene (non-</a:t>
            </a:r>
            <a:r>
              <a:rPr lang="en-US" sz="3700" dirty="0">
                <a:latin typeface="Traditional Arabic" panose="02020603050405020304" pitchFamily="18" charset="-78"/>
                <a:cs typeface="Traditional Arabic" panose="02020603050405020304" pitchFamily="18" charset="-78"/>
              </a:rPr>
              <a:t>c</a:t>
            </a:r>
            <a:r>
              <a:rPr lang="en-US" sz="3700" dirty="0" smtClean="0">
                <a:latin typeface="Traditional Arabic" panose="02020603050405020304" pitchFamily="18" charset="-78"/>
                <a:cs typeface="Traditional Arabic" panose="02020603050405020304" pitchFamily="18" charset="-78"/>
              </a:rPr>
              <a:t>oding DNA)</a:t>
            </a:r>
          </a:p>
          <a:p>
            <a:r>
              <a:rPr lang="en-US" sz="3700" b="1" dirty="0" smtClean="0">
                <a:latin typeface="Traditional Arabic" panose="02020603050405020304" pitchFamily="18" charset="-78"/>
                <a:cs typeface="Traditional Arabic" panose="02020603050405020304" pitchFamily="18" charset="-78"/>
              </a:rPr>
              <a:t>Gene: </a:t>
            </a:r>
            <a:r>
              <a:rPr lang="en-US" sz="3700" dirty="0" smtClean="0">
                <a:latin typeface="Traditional Arabic" panose="02020603050405020304" pitchFamily="18" charset="-78"/>
                <a:cs typeface="Traditional Arabic" panose="02020603050405020304" pitchFamily="18" charset="-78"/>
              </a:rPr>
              <a:t>A particular site or location on the DNA, generally thought to encode a visible trait or functional protein</a:t>
            </a:r>
          </a:p>
          <a:p>
            <a:pPr marL="0" indent="0">
              <a:buNone/>
            </a:pPr>
            <a:r>
              <a:rPr lang="en-US" sz="3700" dirty="0" smtClean="0">
                <a:latin typeface="Traditional Arabic" panose="02020603050405020304" pitchFamily="18" charset="-78"/>
                <a:cs typeface="Traditional Arabic" panose="02020603050405020304" pitchFamily="18" charset="-78"/>
              </a:rPr>
              <a:t>	–Genes for hair color or eye color</a:t>
            </a:r>
          </a:p>
          <a:p>
            <a:pPr marL="0" indent="0">
              <a:buNone/>
            </a:pPr>
            <a:r>
              <a:rPr lang="en-US" sz="3700" dirty="0" smtClean="0">
                <a:latin typeface="Traditional Arabic" panose="02020603050405020304" pitchFamily="18" charset="-78"/>
                <a:cs typeface="Traditional Arabic" panose="02020603050405020304" pitchFamily="18" charset="-78"/>
              </a:rPr>
              <a:t>	–Like a chapter in a book</a:t>
            </a:r>
          </a:p>
          <a:p>
            <a:r>
              <a:rPr lang="en-US" sz="3700" dirty="0" smtClean="0">
                <a:latin typeface="Traditional Arabic" panose="02020603050405020304" pitchFamily="18" charset="-78"/>
                <a:cs typeface="Traditional Arabic" panose="02020603050405020304" pitchFamily="18" charset="-78"/>
              </a:rPr>
              <a:t>STR testing DNA locations are specifically selected to be: </a:t>
            </a:r>
          </a:p>
          <a:p>
            <a:pPr lvl="1"/>
            <a:r>
              <a:rPr lang="en-US" sz="3700" dirty="0" smtClean="0">
                <a:latin typeface="Traditional Arabic" panose="02020603050405020304" pitchFamily="18" charset="-78"/>
                <a:cs typeface="Traditional Arabic" panose="02020603050405020304" pitchFamily="18" charset="-78"/>
              </a:rPr>
              <a:t>privacy protecting, by using non-coding or “junk” regions that reveal nothing about one’s genetic traits, </a:t>
            </a:r>
          </a:p>
          <a:p>
            <a:pPr lvl="1"/>
            <a:r>
              <a:rPr lang="en-US" sz="3700" dirty="0" smtClean="0">
                <a:latin typeface="Traditional Arabic" panose="02020603050405020304" pitchFamily="18" charset="-78"/>
                <a:cs typeface="Traditional Arabic" panose="02020603050405020304" pitchFamily="18" charset="-78"/>
              </a:rPr>
              <a:t>“Polymorphic”- highly variable between individuals, and</a:t>
            </a:r>
          </a:p>
          <a:p>
            <a:pPr lvl="1"/>
            <a:r>
              <a:rPr lang="en-US" sz="3700" dirty="0" smtClean="0">
                <a:latin typeface="Traditional Arabic" panose="02020603050405020304" pitchFamily="18" charset="-78"/>
                <a:cs typeface="Traditional Arabic" panose="02020603050405020304" pitchFamily="18" charset="-78"/>
              </a:rPr>
              <a:t>Easy to work with in the lab- easily amplified and interpreted by the electrophoresis instrumentation</a:t>
            </a:r>
          </a:p>
          <a:p>
            <a:pPr lvl="1"/>
            <a:endParaRPr lang="en-US" dirty="0" smtClean="0"/>
          </a:p>
          <a:p>
            <a:pPr lvl="1"/>
            <a:endParaRPr lang="en-US" dirty="0" smtClean="0"/>
          </a:p>
          <a:p>
            <a:pPr marL="0" indent="0">
              <a:buNone/>
            </a:pPr>
            <a:endParaRPr lang="en-US" dirty="0"/>
          </a:p>
        </p:txBody>
      </p:sp>
      <p:sp>
        <p:nvSpPr>
          <p:cNvPr id="2" name="Title 1"/>
          <p:cNvSpPr>
            <a:spLocks noGrp="1"/>
          </p:cNvSpPr>
          <p:nvPr>
            <p:ph type="title"/>
          </p:nvPr>
        </p:nvSpPr>
        <p:spPr/>
        <p:txBody>
          <a:bodyPr/>
          <a:lstStyle/>
          <a:p>
            <a:pPr algn="ctr"/>
            <a:r>
              <a:rPr lang="en-US" b="1" dirty="0" smtClean="0">
                <a:latin typeface="Albertus MT" pitchFamily="18" charset="0"/>
              </a:rPr>
              <a:t>DNA </a:t>
            </a:r>
            <a:r>
              <a:rPr lang="en-US" b="1" dirty="0">
                <a:latin typeface="Albertus MT" pitchFamily="18" charset="0"/>
              </a:rPr>
              <a:t>Basics</a:t>
            </a:r>
            <a:endParaRPr lang="en-US" dirty="0"/>
          </a:p>
        </p:txBody>
      </p:sp>
    </p:spTree>
    <p:extLst>
      <p:ext uri="{BB962C8B-B14F-4D97-AF65-F5344CB8AC3E}">
        <p14:creationId xmlns:p14="http://schemas.microsoft.com/office/powerpoint/2010/main" val="3173770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200" b="1" dirty="0">
                <a:solidFill>
                  <a:prstClr val="black"/>
                </a:solidFill>
                <a:latin typeface="Traditional Arabic" panose="02020603050405020304" pitchFamily="18" charset="-78"/>
                <a:cs typeface="Traditional Arabic" panose="02020603050405020304" pitchFamily="18" charset="-78"/>
              </a:rPr>
              <a:t>Allele: </a:t>
            </a:r>
            <a:r>
              <a:rPr lang="en-US" sz="2200" dirty="0">
                <a:solidFill>
                  <a:prstClr val="black"/>
                </a:solidFill>
                <a:latin typeface="Traditional Arabic" panose="02020603050405020304" pitchFamily="18" charset="-78"/>
                <a:cs typeface="Traditional Arabic" panose="02020603050405020304" pitchFamily="18" charset="-78"/>
              </a:rPr>
              <a:t>One of the possible forms of a given gene</a:t>
            </a:r>
          </a:p>
          <a:p>
            <a:pPr lvl="1"/>
            <a:r>
              <a:rPr lang="en-US" sz="2000" dirty="0">
                <a:solidFill>
                  <a:prstClr val="black"/>
                </a:solidFill>
                <a:latin typeface="Traditional Arabic" panose="02020603050405020304" pitchFamily="18" charset="-78"/>
                <a:cs typeface="Traditional Arabic" panose="02020603050405020304" pitchFamily="18" charset="-78"/>
              </a:rPr>
              <a:t>Red hair allele, blonde hair allele, brown hair allele</a:t>
            </a:r>
          </a:p>
          <a:p>
            <a:pPr lvl="0"/>
            <a:r>
              <a:rPr lang="en-US" sz="2200" b="1" dirty="0">
                <a:solidFill>
                  <a:prstClr val="black"/>
                </a:solidFill>
                <a:latin typeface="Traditional Arabic" panose="02020603050405020304" pitchFamily="18" charset="-78"/>
                <a:cs typeface="Traditional Arabic" panose="02020603050405020304" pitchFamily="18" charset="-78"/>
              </a:rPr>
              <a:t>Polymorphism: </a:t>
            </a:r>
            <a:r>
              <a:rPr lang="en-US" sz="2200" dirty="0">
                <a:solidFill>
                  <a:prstClr val="black"/>
                </a:solidFill>
                <a:latin typeface="Traditional Arabic" panose="02020603050405020304" pitchFamily="18" charset="-78"/>
                <a:cs typeface="Traditional Arabic" panose="02020603050405020304" pitchFamily="18" charset="-78"/>
              </a:rPr>
              <a:t>The existence of a gene in several forms. The more polymorphic the gene, the more variations of the trait it encodes.</a:t>
            </a:r>
          </a:p>
          <a:p>
            <a:pPr lvl="1"/>
            <a:r>
              <a:rPr lang="en-US" sz="2000" dirty="0">
                <a:solidFill>
                  <a:prstClr val="black"/>
                </a:solidFill>
                <a:latin typeface="Traditional Arabic" panose="02020603050405020304" pitchFamily="18" charset="-78"/>
                <a:cs typeface="Traditional Arabic" panose="02020603050405020304" pitchFamily="18" charset="-78"/>
              </a:rPr>
              <a:t>Also includes length polymorphism</a:t>
            </a:r>
          </a:p>
          <a:p>
            <a:pPr lvl="2"/>
            <a:r>
              <a:rPr lang="en-US" sz="1700" dirty="0">
                <a:solidFill>
                  <a:prstClr val="black"/>
                </a:solidFill>
                <a:latin typeface="Traditional Arabic" panose="02020603050405020304" pitchFamily="18" charset="-78"/>
                <a:cs typeface="Traditional Arabic" panose="02020603050405020304" pitchFamily="18" charset="-78"/>
              </a:rPr>
              <a:t>Many areas of DNA contain repeating units</a:t>
            </a:r>
          </a:p>
          <a:p>
            <a:pPr lvl="2"/>
            <a:r>
              <a:rPr lang="en-US" sz="1700" dirty="0">
                <a:solidFill>
                  <a:prstClr val="black"/>
                </a:solidFill>
                <a:latin typeface="Traditional Arabic" panose="02020603050405020304" pitchFamily="18" charset="-78"/>
                <a:cs typeface="Traditional Arabic" panose="02020603050405020304" pitchFamily="18" charset="-78"/>
              </a:rPr>
              <a:t>GGGA-GGGA-GGGA-GGGA</a:t>
            </a:r>
          </a:p>
          <a:p>
            <a:pPr lvl="2"/>
            <a:r>
              <a:rPr lang="en-US" sz="1700" dirty="0">
                <a:solidFill>
                  <a:prstClr val="black"/>
                </a:solidFill>
                <a:latin typeface="Traditional Arabic" panose="02020603050405020304" pitchFamily="18" charset="-78"/>
                <a:cs typeface="Traditional Arabic" panose="02020603050405020304" pitchFamily="18" charset="-78"/>
              </a:rPr>
              <a:t>Some are long, some are short (3-4 repeats or +40 repeats)</a:t>
            </a:r>
          </a:p>
          <a:p>
            <a:pPr lvl="2"/>
            <a:r>
              <a:rPr lang="en-US" sz="1700" dirty="0">
                <a:solidFill>
                  <a:prstClr val="black"/>
                </a:solidFill>
                <a:latin typeface="Traditional Arabic" panose="02020603050405020304" pitchFamily="18" charset="-78"/>
                <a:cs typeface="Traditional Arabic" panose="02020603050405020304" pitchFamily="18" charset="-78"/>
              </a:rPr>
              <a:t>All are inherited from your parents</a:t>
            </a:r>
          </a:p>
          <a:p>
            <a:pPr lvl="0"/>
            <a:r>
              <a:rPr lang="en-US" sz="2200" dirty="0" smtClean="0">
                <a:solidFill>
                  <a:prstClr val="black"/>
                </a:solidFill>
                <a:latin typeface="Traditional Arabic" panose="02020603050405020304" pitchFamily="18" charset="-78"/>
                <a:cs typeface="Traditional Arabic" panose="02020603050405020304" pitchFamily="18" charset="-78"/>
              </a:rPr>
              <a:t>The </a:t>
            </a:r>
            <a:r>
              <a:rPr lang="en-US" sz="2200" dirty="0">
                <a:solidFill>
                  <a:prstClr val="black"/>
                </a:solidFill>
                <a:latin typeface="Traditional Arabic" panose="02020603050405020304" pitchFamily="18" charset="-78"/>
                <a:cs typeface="Traditional Arabic" panose="02020603050405020304" pitchFamily="18" charset="-78"/>
              </a:rPr>
              <a:t>polymorphisms tested in forensics are length polymorphisms.</a:t>
            </a:r>
          </a:p>
          <a:p>
            <a:pPr lvl="1"/>
            <a:r>
              <a:rPr lang="en-US" sz="2000" dirty="0">
                <a:solidFill>
                  <a:prstClr val="black"/>
                </a:solidFill>
                <a:latin typeface="Traditional Arabic" panose="02020603050405020304" pitchFamily="18" charset="-78"/>
                <a:cs typeface="Traditional Arabic" panose="02020603050405020304" pitchFamily="18" charset="-78"/>
              </a:rPr>
              <a:t>Reported as a number</a:t>
            </a:r>
          </a:p>
          <a:p>
            <a:pPr lvl="1"/>
            <a:r>
              <a:rPr lang="en-US" sz="2000" dirty="0">
                <a:solidFill>
                  <a:prstClr val="black"/>
                </a:solidFill>
                <a:latin typeface="Traditional Arabic" panose="02020603050405020304" pitchFamily="18" charset="-78"/>
                <a:cs typeface="Traditional Arabic" panose="02020603050405020304" pitchFamily="18" charset="-78"/>
              </a:rPr>
              <a:t>The number indicates the length of the DNA repeat sequence. </a:t>
            </a:r>
          </a:p>
          <a:p>
            <a:endParaRPr lang="en-US" dirty="0"/>
          </a:p>
        </p:txBody>
      </p:sp>
      <p:sp>
        <p:nvSpPr>
          <p:cNvPr id="2" name="Title 1"/>
          <p:cNvSpPr>
            <a:spLocks noGrp="1"/>
          </p:cNvSpPr>
          <p:nvPr>
            <p:ph type="title"/>
          </p:nvPr>
        </p:nvSpPr>
        <p:spPr/>
        <p:txBody>
          <a:bodyPr/>
          <a:lstStyle/>
          <a:p>
            <a:pPr algn="ctr"/>
            <a:r>
              <a:rPr lang="en-US" b="1" dirty="0" smtClean="0">
                <a:solidFill>
                  <a:prstClr val="black"/>
                </a:solidFill>
                <a:latin typeface="Albertus MT" pitchFamily="18" charset="0"/>
              </a:rPr>
              <a:t> DNA </a:t>
            </a:r>
            <a:r>
              <a:rPr lang="en-US" b="1" dirty="0">
                <a:solidFill>
                  <a:prstClr val="black"/>
                </a:solidFill>
                <a:latin typeface="Albertus MT" pitchFamily="18" charset="0"/>
              </a:rPr>
              <a:t>Basics</a:t>
            </a:r>
            <a:endParaRPr lang="en-US" dirty="0"/>
          </a:p>
        </p:txBody>
      </p:sp>
    </p:spTree>
    <p:extLst>
      <p:ext uri="{BB962C8B-B14F-4D97-AF65-F5344CB8AC3E}">
        <p14:creationId xmlns:p14="http://schemas.microsoft.com/office/powerpoint/2010/main" val="145782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67180" y="1790727"/>
            <a:ext cx="2236457" cy="386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b="1" dirty="0" smtClean="0">
                <a:latin typeface="Albertus MT" pitchFamily="18" charset="0"/>
              </a:rPr>
              <a:t>Nuclear DNA </a:t>
            </a:r>
            <a:r>
              <a:rPr lang="en-US" b="1" dirty="0">
                <a:latin typeface="Albertus MT" pitchFamily="18" charset="0"/>
              </a:rPr>
              <a:t>Basics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343" y="1697035"/>
            <a:ext cx="2281237" cy="396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5348795" y="35243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795" y="2178202"/>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2400" y="2259887"/>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06293" y="3524333"/>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674" y="5152819"/>
            <a:ext cx="10064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143" y="5111995"/>
            <a:ext cx="10064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53618" y="1968498"/>
            <a:ext cx="2085182" cy="646331"/>
          </a:xfrm>
          <a:prstGeom prst="rect">
            <a:avLst/>
          </a:prstGeom>
          <a:noFill/>
        </p:spPr>
        <p:txBody>
          <a:bodyPr wrap="square" rtlCol="0">
            <a:spAutoFit/>
          </a:bodyPr>
          <a:lstStyle/>
          <a:p>
            <a:pPr algn="ctr"/>
            <a:r>
              <a:rPr lang="en-US" dirty="0" smtClean="0"/>
              <a:t>Gene for eye color</a:t>
            </a:r>
            <a:endParaRPr lang="en-US" dirty="0"/>
          </a:p>
        </p:txBody>
      </p:sp>
      <p:sp>
        <p:nvSpPr>
          <p:cNvPr id="13" name="TextBox 12"/>
          <p:cNvSpPr txBox="1"/>
          <p:nvPr/>
        </p:nvSpPr>
        <p:spPr>
          <a:xfrm>
            <a:off x="3553618" y="3657600"/>
            <a:ext cx="2013203" cy="646331"/>
          </a:xfrm>
          <a:prstGeom prst="rect">
            <a:avLst/>
          </a:prstGeom>
          <a:noFill/>
        </p:spPr>
        <p:txBody>
          <a:bodyPr wrap="square" rtlCol="0">
            <a:spAutoFit/>
          </a:bodyPr>
          <a:lstStyle/>
          <a:p>
            <a:pPr algn="ctr"/>
            <a:r>
              <a:rPr lang="en-US" dirty="0" smtClean="0"/>
              <a:t>Gene for hair color</a:t>
            </a:r>
            <a:endParaRPr lang="en-US" dirty="0"/>
          </a:p>
        </p:txBody>
      </p:sp>
      <p:sp>
        <p:nvSpPr>
          <p:cNvPr id="14" name="TextBox 13"/>
          <p:cNvSpPr txBox="1"/>
          <p:nvPr/>
        </p:nvSpPr>
        <p:spPr>
          <a:xfrm>
            <a:off x="3553618" y="5054950"/>
            <a:ext cx="2013203" cy="646331"/>
          </a:xfrm>
          <a:prstGeom prst="rect">
            <a:avLst/>
          </a:prstGeom>
          <a:noFill/>
        </p:spPr>
        <p:txBody>
          <a:bodyPr wrap="square" rtlCol="0">
            <a:spAutoFit/>
          </a:bodyPr>
          <a:lstStyle/>
          <a:p>
            <a:pPr algn="ctr"/>
            <a:r>
              <a:rPr lang="en-US" dirty="0" smtClean="0"/>
              <a:t>Non-coding locus</a:t>
            </a:r>
            <a:endParaRPr lang="en-US" dirty="0"/>
          </a:p>
        </p:txBody>
      </p:sp>
    </p:spTree>
    <p:extLst>
      <p:ext uri="{BB962C8B-B14F-4D97-AF65-F5344CB8AC3E}">
        <p14:creationId xmlns:p14="http://schemas.microsoft.com/office/powerpoint/2010/main" val="994766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DNA testing kits test at 13-16 regions (aka “markers” or “loci”) </a:t>
            </a:r>
          </a:p>
          <a:p>
            <a:endParaRPr lang="en-US" dirty="0"/>
          </a:p>
        </p:txBody>
      </p:sp>
      <p:sp>
        <p:nvSpPr>
          <p:cNvPr id="2" name="Title 1"/>
          <p:cNvSpPr>
            <a:spLocks noGrp="1"/>
          </p:cNvSpPr>
          <p:nvPr>
            <p:ph type="title"/>
          </p:nvPr>
        </p:nvSpPr>
        <p:spPr/>
        <p:txBody>
          <a:bodyPr/>
          <a:lstStyle/>
          <a:p>
            <a:r>
              <a:rPr lang="en-US" sz="4400" b="0" dirty="0"/>
              <a:t>Nuclear DNA Testing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45053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496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fontScale="85000" lnSpcReduction="20000"/>
          </a:bodyPr>
          <a:lstStyle/>
          <a:p>
            <a:r>
              <a:rPr lang="en-US" dirty="0" smtClean="0"/>
              <a:t>STRs demonstrate </a:t>
            </a:r>
            <a:r>
              <a:rPr lang="en-US" dirty="0"/>
              <a:t>Length Polymorphism or Length </a:t>
            </a:r>
            <a:r>
              <a:rPr lang="en-US" dirty="0" smtClean="0"/>
              <a:t>alleles </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365760" lvl="1" indent="-256032">
              <a:spcBef>
                <a:spcPts val="400"/>
              </a:spcBef>
              <a:buSzPct val="68000"/>
              <a:buFont typeface="Wingdings 3"/>
              <a:buChar char=""/>
            </a:pPr>
            <a:r>
              <a:rPr lang="en-US" dirty="0" smtClean="0"/>
              <a:t>To </a:t>
            </a:r>
            <a:r>
              <a:rPr lang="en-US" dirty="0"/>
              <a:t>determine the “alleles” at a particular locus, just count the number of repeats.  </a:t>
            </a:r>
          </a:p>
          <a:p>
            <a:pPr lvl="1"/>
            <a:r>
              <a:rPr lang="en-US" dirty="0" smtClean="0"/>
              <a:t>Repeat sequence = AATG</a:t>
            </a:r>
          </a:p>
          <a:p>
            <a:pPr lvl="1"/>
            <a:r>
              <a:rPr lang="en-US" dirty="0" smtClean="0"/>
              <a:t>Result reported is 7, 8.</a:t>
            </a:r>
          </a:p>
          <a:p>
            <a:pPr lvl="8"/>
            <a:r>
              <a:rPr lang="en-US" dirty="0" smtClean="0"/>
              <a:t>Image </a:t>
            </a:r>
            <a:r>
              <a:rPr lang="en-US" dirty="0"/>
              <a:t>: http://www.hawgoodfamily.co.uk</a:t>
            </a:r>
          </a:p>
          <a:p>
            <a:endParaRPr lang="en-US" dirty="0"/>
          </a:p>
        </p:txBody>
      </p:sp>
      <p:sp>
        <p:nvSpPr>
          <p:cNvPr id="2" name="Title 1"/>
          <p:cNvSpPr>
            <a:spLocks noGrp="1"/>
          </p:cNvSpPr>
          <p:nvPr>
            <p:ph type="title"/>
          </p:nvPr>
        </p:nvSpPr>
        <p:spPr/>
        <p:txBody>
          <a:bodyPr/>
          <a:lstStyle/>
          <a:p>
            <a:r>
              <a:rPr lang="en-US" dirty="0"/>
              <a:t>STR – S</a:t>
            </a:r>
            <a:r>
              <a:rPr lang="en-US" b="0" dirty="0">
                <a:effectLst/>
              </a:rPr>
              <a:t>hort</a:t>
            </a:r>
            <a:r>
              <a:rPr lang="en-US" b="0" dirty="0"/>
              <a:t> </a:t>
            </a:r>
            <a:r>
              <a:rPr lang="en-US" dirty="0"/>
              <a:t>T</a:t>
            </a:r>
            <a:r>
              <a:rPr lang="en-US" b="0" dirty="0">
                <a:effectLst/>
              </a:rPr>
              <a:t>andem</a:t>
            </a:r>
            <a:r>
              <a:rPr lang="en-US" dirty="0"/>
              <a:t> R</a:t>
            </a:r>
            <a:r>
              <a:rPr lang="en-US" b="0" dirty="0">
                <a:effectLst/>
              </a:rPr>
              <a:t>epeat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51879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74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Each locus has two alleles (one from each parent) – </a:t>
            </a:r>
            <a:r>
              <a:rPr lang="en-US" dirty="0" smtClean="0"/>
              <a:t>may be </a:t>
            </a:r>
            <a:r>
              <a:rPr lang="en-US" dirty="0"/>
              <a:t>the same (</a:t>
            </a:r>
            <a:r>
              <a:rPr lang="en-US" dirty="0" err="1"/>
              <a:t>homozygotic</a:t>
            </a:r>
            <a:r>
              <a:rPr lang="en-US" dirty="0"/>
              <a:t>) or different (</a:t>
            </a:r>
            <a:r>
              <a:rPr lang="en-US" dirty="0" err="1"/>
              <a:t>heterozygotic</a:t>
            </a:r>
            <a:r>
              <a:rPr lang="en-US" dirty="0"/>
              <a:t>)</a:t>
            </a:r>
          </a:p>
        </p:txBody>
      </p:sp>
      <p:sp>
        <p:nvSpPr>
          <p:cNvPr id="2" name="Title 1"/>
          <p:cNvSpPr>
            <a:spLocks noGrp="1"/>
          </p:cNvSpPr>
          <p:nvPr>
            <p:ph type="title"/>
          </p:nvPr>
        </p:nvSpPr>
        <p:spPr/>
        <p:txBody>
          <a:bodyPr/>
          <a:lstStyle/>
          <a:p>
            <a:pPr algn="ctr"/>
            <a:r>
              <a:rPr lang="en-US" b="1" dirty="0" smtClean="0">
                <a:latin typeface="Albertus MT" pitchFamily="18" charset="0"/>
              </a:rPr>
              <a:t>STR</a:t>
            </a:r>
            <a:endParaRPr lang="en-US" b="1" dirty="0">
              <a:latin typeface="Albertus MT"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743200"/>
            <a:ext cx="431006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732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77500" lnSpcReduction="20000"/>
          </a:bodyPr>
          <a:lstStyle/>
          <a:p>
            <a:pPr marL="342900" lvl="0" indent="-342900">
              <a:spcBef>
                <a:spcPts val="700"/>
              </a:spcBef>
              <a:buClrTx/>
              <a:buSzPct val="100000"/>
              <a:buFont typeface="Arial"/>
              <a:buChar char="•"/>
            </a:pPr>
            <a:r>
              <a:rPr lang="en-US" sz="2800" kern="0" dirty="0" smtClean="0">
                <a:solidFill>
                  <a:sysClr val="windowText" lastClr="000000"/>
                </a:solidFill>
                <a:latin typeface="Calibri"/>
                <a:sym typeface="Calibri"/>
              </a:rPr>
              <a:t>late </a:t>
            </a:r>
            <a:r>
              <a:rPr lang="en-US" sz="2800" kern="0" dirty="0">
                <a:solidFill>
                  <a:sysClr val="windowText" lastClr="000000"/>
                </a:solidFill>
                <a:latin typeface="Calibri"/>
                <a:sym typeface="Calibri"/>
              </a:rPr>
              <a:t>1990s-present</a:t>
            </a:r>
          </a:p>
          <a:p>
            <a:pPr marL="658368" indent="-457200">
              <a:spcBef>
                <a:spcPts val="700"/>
              </a:spcBef>
              <a:buClrTx/>
              <a:buSzPct val="100000"/>
            </a:pPr>
            <a:r>
              <a:rPr lang="en-US" sz="3600" kern="0" dirty="0" smtClean="0">
                <a:solidFill>
                  <a:sysClr val="windowText" lastClr="000000"/>
                </a:solidFill>
                <a:latin typeface="Calibri"/>
                <a:sym typeface="Calibri"/>
              </a:rPr>
              <a:t>Advantages:</a:t>
            </a:r>
            <a:endParaRPr lang="en-US" sz="3600" kern="0" dirty="0">
              <a:solidFill>
                <a:sysClr val="windowText" lastClr="000000"/>
              </a:solidFill>
              <a:latin typeface="Calibri"/>
              <a:sym typeface="Calibri"/>
            </a:endParaRPr>
          </a:p>
          <a:p>
            <a:pPr marL="1219200" lvl="2" indent="-304800">
              <a:spcBef>
                <a:spcPts val="700"/>
              </a:spcBef>
              <a:buClrTx/>
              <a:buFont typeface="Arial"/>
              <a:buChar char="•"/>
            </a:pPr>
            <a:r>
              <a:rPr lang="en-US" sz="3200" kern="0" dirty="0">
                <a:solidFill>
                  <a:sysClr val="windowText" lastClr="000000"/>
                </a:solidFill>
                <a:latin typeface="Calibri"/>
                <a:sym typeface="Calibri"/>
              </a:rPr>
              <a:t>Much more sensitive than older methods</a:t>
            </a:r>
          </a:p>
          <a:p>
            <a:pPr marL="1219200" lvl="2" indent="-304800">
              <a:spcBef>
                <a:spcPts val="700"/>
              </a:spcBef>
              <a:buClrTx/>
              <a:buFont typeface="Arial"/>
              <a:buChar char="•"/>
            </a:pPr>
            <a:r>
              <a:rPr lang="en-US" sz="3200" kern="0" dirty="0" smtClean="0">
                <a:solidFill>
                  <a:sysClr val="windowText" lastClr="000000"/>
                </a:solidFill>
                <a:latin typeface="Calibri"/>
                <a:sym typeface="Calibri"/>
              </a:rPr>
              <a:t>Number </a:t>
            </a:r>
            <a:r>
              <a:rPr lang="en-US" sz="3200" kern="0" dirty="0">
                <a:solidFill>
                  <a:sysClr val="windowText" lastClr="000000"/>
                </a:solidFill>
                <a:latin typeface="Calibri"/>
                <a:sym typeface="Calibri"/>
              </a:rPr>
              <a:t>of markers makes it highly </a:t>
            </a:r>
            <a:r>
              <a:rPr lang="en-US" sz="3200" kern="0" dirty="0" smtClean="0">
                <a:solidFill>
                  <a:sysClr val="windowText" lastClr="000000"/>
                </a:solidFill>
                <a:latin typeface="Calibri"/>
                <a:sym typeface="Calibri"/>
              </a:rPr>
              <a:t>discriminating. </a:t>
            </a:r>
            <a:r>
              <a:rPr lang="en-US" sz="3200" kern="0" dirty="0">
                <a:solidFill>
                  <a:sysClr val="windowText" lastClr="000000"/>
                </a:solidFill>
                <a:latin typeface="Calibri"/>
                <a:sym typeface="Calibri"/>
              </a:rPr>
              <a:t>Unique </a:t>
            </a:r>
            <a:r>
              <a:rPr lang="en-US" sz="3200" kern="0" dirty="0" smtClean="0">
                <a:solidFill>
                  <a:sysClr val="windowText" lastClr="000000"/>
                </a:solidFill>
                <a:latin typeface="Calibri"/>
                <a:sym typeface="Calibri"/>
              </a:rPr>
              <a:t>profile, except identical twins. </a:t>
            </a:r>
          </a:p>
          <a:p>
            <a:pPr marL="1219200" lvl="2" indent="-304800">
              <a:spcBef>
                <a:spcPts val="700"/>
              </a:spcBef>
              <a:buClrTx/>
              <a:buFont typeface="Arial"/>
              <a:buChar char="•"/>
            </a:pPr>
            <a:r>
              <a:rPr lang="en-US" sz="3200" kern="0" dirty="0" smtClean="0">
                <a:solidFill>
                  <a:sysClr val="windowText" lastClr="000000"/>
                </a:solidFill>
                <a:latin typeface="Calibri"/>
                <a:sym typeface="Calibri"/>
              </a:rPr>
              <a:t>Compatible </a:t>
            </a:r>
            <a:r>
              <a:rPr lang="en-US" sz="3200" kern="0" dirty="0">
                <a:solidFill>
                  <a:sysClr val="windowText" lastClr="000000"/>
                </a:solidFill>
                <a:latin typeface="Calibri"/>
                <a:sym typeface="Calibri"/>
              </a:rPr>
              <a:t>with State and Federal (CODIS) databases</a:t>
            </a:r>
          </a:p>
          <a:p>
            <a:pPr marL="1219200" lvl="2" indent="-304800">
              <a:spcBef>
                <a:spcPts val="700"/>
              </a:spcBef>
              <a:buClrTx/>
              <a:buFont typeface="Arial"/>
              <a:buChar char="•"/>
            </a:pPr>
            <a:r>
              <a:rPr lang="en-US" sz="3200" kern="0" dirty="0">
                <a:solidFill>
                  <a:sysClr val="windowText" lastClr="000000"/>
                </a:solidFill>
                <a:latin typeface="Calibri"/>
                <a:sym typeface="Calibri"/>
              </a:rPr>
              <a:t>Allows for sex typing</a:t>
            </a:r>
          </a:p>
          <a:p>
            <a:pPr marL="1502664" lvl="3" indent="-304800">
              <a:spcBef>
                <a:spcPts val="700"/>
              </a:spcBef>
              <a:buClrTx/>
              <a:buFont typeface="Arial"/>
              <a:buChar char="•"/>
            </a:pPr>
            <a:r>
              <a:rPr lang="en-US" sz="3000" kern="0" dirty="0" smtClean="0">
                <a:solidFill>
                  <a:sysClr val="windowText" lastClr="000000"/>
                </a:solidFill>
                <a:latin typeface="Calibri"/>
                <a:sym typeface="Calibri"/>
              </a:rPr>
              <a:t>Differential </a:t>
            </a:r>
            <a:r>
              <a:rPr lang="en-US" sz="3000" kern="0" dirty="0">
                <a:solidFill>
                  <a:sysClr val="windowText" lastClr="000000"/>
                </a:solidFill>
                <a:latin typeface="Calibri"/>
                <a:sym typeface="Calibri"/>
              </a:rPr>
              <a:t>extraction was also developed around the same </a:t>
            </a:r>
            <a:r>
              <a:rPr lang="en-US" sz="3000" kern="0" dirty="0" smtClean="0">
                <a:solidFill>
                  <a:sysClr val="windowText" lastClr="000000"/>
                </a:solidFill>
                <a:latin typeface="Calibri"/>
                <a:sym typeface="Calibri"/>
              </a:rPr>
              <a:t>time</a:t>
            </a:r>
            <a:r>
              <a:rPr lang="en-US" sz="3000" kern="0" dirty="0">
                <a:solidFill>
                  <a:sysClr val="windowText" lastClr="000000"/>
                </a:solidFill>
                <a:latin typeface="Calibri"/>
                <a:sym typeface="Calibri"/>
              </a:rPr>
              <a:t>.</a:t>
            </a:r>
            <a:endParaRPr lang="en-US" sz="3000" kern="0" dirty="0" smtClean="0">
              <a:solidFill>
                <a:sysClr val="windowText" lastClr="000000"/>
              </a:solidFill>
              <a:latin typeface="Calibri"/>
              <a:sym typeface="Calibri"/>
            </a:endParaRPr>
          </a:p>
          <a:p>
            <a:pPr marL="992124" indent="-571500">
              <a:spcBef>
                <a:spcPts val="700"/>
              </a:spcBef>
              <a:buClrTx/>
            </a:pPr>
            <a:r>
              <a:rPr lang="en-US" sz="3800" kern="0" dirty="0" smtClean="0">
                <a:solidFill>
                  <a:sysClr val="windowText" lastClr="000000"/>
                </a:solidFill>
                <a:latin typeface="Calibri"/>
                <a:sym typeface="Calibri"/>
              </a:rPr>
              <a:t>Disadvantages:</a:t>
            </a:r>
          </a:p>
          <a:p>
            <a:pPr marL="1371600" lvl="2" indent="-457200">
              <a:spcBef>
                <a:spcPts val="700"/>
              </a:spcBef>
              <a:buClrTx/>
            </a:pPr>
            <a:r>
              <a:rPr lang="en-US" sz="3200" kern="0" dirty="0" smtClean="0">
                <a:solidFill>
                  <a:sysClr val="windowText" lastClr="000000"/>
                </a:solidFill>
                <a:latin typeface="Calibri"/>
                <a:sym typeface="Calibri"/>
              </a:rPr>
              <a:t>Masking (high female/male DNA ratio</a:t>
            </a:r>
          </a:p>
          <a:p>
            <a:pPr marL="1371600" lvl="2" indent="-457200">
              <a:spcBef>
                <a:spcPts val="700"/>
              </a:spcBef>
              <a:buClrTx/>
            </a:pPr>
            <a:r>
              <a:rPr lang="en-US" sz="3200" kern="0" dirty="0" smtClean="0">
                <a:solidFill>
                  <a:sysClr val="windowText" lastClr="000000"/>
                </a:solidFill>
                <a:latin typeface="Calibri"/>
                <a:sym typeface="Calibri"/>
              </a:rPr>
              <a:t>Mixtures</a:t>
            </a:r>
            <a:endParaRPr lang="en-US" dirty="0"/>
          </a:p>
        </p:txBody>
      </p:sp>
      <p:sp>
        <p:nvSpPr>
          <p:cNvPr id="3" name="Title 2"/>
          <p:cNvSpPr>
            <a:spLocks noGrp="1"/>
          </p:cNvSpPr>
          <p:nvPr>
            <p:ph type="title"/>
          </p:nvPr>
        </p:nvSpPr>
        <p:spPr/>
        <p:txBody>
          <a:bodyPr/>
          <a:lstStyle/>
          <a:p>
            <a:r>
              <a:rPr lang="en-US" sz="4400" u="sng" kern="0" dirty="0">
                <a:solidFill>
                  <a:sysClr val="windowText" lastClr="000000"/>
                </a:solidFill>
                <a:latin typeface="Calibri"/>
                <a:sym typeface="Calibri"/>
              </a:rPr>
              <a:t>STR (Short Tandem Repeat)</a:t>
            </a:r>
            <a:r>
              <a:rPr lang="en-US" sz="4400" kern="0" dirty="0">
                <a:solidFill>
                  <a:sysClr val="windowText" lastClr="000000"/>
                </a:solidFill>
                <a:latin typeface="Calibri"/>
                <a:sym typeface="Calibri"/>
              </a:rPr>
              <a:t>:</a:t>
            </a:r>
            <a:endParaRPr lang="en-US" dirty="0"/>
          </a:p>
        </p:txBody>
      </p:sp>
    </p:spTree>
    <p:extLst>
      <p:ext uri="{BB962C8B-B14F-4D97-AF65-F5344CB8AC3E}">
        <p14:creationId xmlns:p14="http://schemas.microsoft.com/office/powerpoint/2010/main" val="2872173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364914"/>
            <a:ext cx="4343400" cy="5340686"/>
          </a:xfrm>
        </p:spPr>
        <p:txBody>
          <a:bodyPr>
            <a:normAutofit/>
          </a:bodyPr>
          <a:lstStyle/>
          <a:p>
            <a:r>
              <a:rPr lang="en-US" sz="2000" dirty="0"/>
              <a:t>The probability of a random match is calculated by applying the </a:t>
            </a:r>
            <a:r>
              <a:rPr lang="en-US" sz="2000" b="1" u="sng" dirty="0"/>
              <a:t>product rule </a:t>
            </a:r>
            <a:r>
              <a:rPr lang="en-US" sz="2000" dirty="0"/>
              <a:t>to the probability of the allele found at each </a:t>
            </a:r>
            <a:r>
              <a:rPr lang="en-US" sz="2000" dirty="0" smtClean="0"/>
              <a:t>locus.</a:t>
            </a:r>
          </a:p>
          <a:p>
            <a:endParaRPr lang="en-US" sz="2000" dirty="0"/>
          </a:p>
          <a:p>
            <a:endParaRPr lang="en-US" sz="2000" dirty="0" smtClean="0"/>
          </a:p>
          <a:p>
            <a:endParaRPr lang="en-US" sz="2000" dirty="0"/>
          </a:p>
          <a:p>
            <a:endParaRPr lang="en-US" sz="2400" dirty="0" smtClean="0"/>
          </a:p>
          <a:p>
            <a:endParaRPr lang="en-US" sz="2400" dirty="0" smtClean="0"/>
          </a:p>
          <a:p>
            <a:endParaRPr lang="en-US" sz="2400" dirty="0"/>
          </a:p>
          <a:p>
            <a:endParaRPr lang="en-US" sz="2400" dirty="0" smtClean="0"/>
          </a:p>
          <a:p>
            <a:endParaRPr lang="en-US" sz="2400" dirty="0"/>
          </a:p>
          <a:p>
            <a:pPr marL="393192" lvl="1" indent="0" algn="r">
              <a:buNone/>
            </a:pPr>
            <a:r>
              <a:rPr lang="en-US" sz="1100" dirty="0" smtClean="0"/>
              <a:t>Table: promega.com</a:t>
            </a:r>
            <a:r>
              <a:rPr lang="en-US" sz="1100" dirty="0"/>
              <a:t>, Allele Frequencies</a:t>
            </a:r>
          </a:p>
        </p:txBody>
      </p:sp>
      <p:sp>
        <p:nvSpPr>
          <p:cNvPr id="2" name="Title 1"/>
          <p:cNvSpPr>
            <a:spLocks noGrp="1"/>
          </p:cNvSpPr>
          <p:nvPr>
            <p:ph type="title"/>
          </p:nvPr>
        </p:nvSpPr>
        <p:spPr>
          <a:xfrm>
            <a:off x="457200" y="533400"/>
            <a:ext cx="8229600" cy="990600"/>
          </a:xfrm>
        </p:spPr>
        <p:txBody>
          <a:bodyPr>
            <a:normAutofit/>
          </a:bodyPr>
          <a:lstStyle/>
          <a:p>
            <a:r>
              <a:rPr lang="en-US" dirty="0">
                <a:latin typeface="Albertus MT" pitchFamily="18" charset="0"/>
              </a:rPr>
              <a:t>Nuclear DNA Testing - Statistics</a:t>
            </a:r>
            <a:endParaRPr lang="en-US" b="1" dirty="0">
              <a:latin typeface="Albertus MT"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4572000" cy="258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Grp="1" noChangeAspect="1" noChangeArrowheads="1"/>
          </p:cNvPicPr>
          <p:nvPr>
            <p:ph sz="half" idx="2"/>
          </p:nvPr>
        </p:nvPicPr>
        <p:blipFill>
          <a:blip r:embed="rId3" cstate="print"/>
          <a:srcRect/>
          <a:stretch>
            <a:fillRect/>
          </a:stretch>
        </p:blipFill>
        <p:spPr>
          <a:xfrm>
            <a:off x="4267200" y="1376066"/>
            <a:ext cx="914400" cy="4346575"/>
          </a:xfrm>
          <a:prstGeom prst="rect">
            <a:avLst/>
          </a:prstGeom>
          <a:noFill/>
          <a:ln w="12700">
            <a:miter lim="400000"/>
          </a:ln>
          <a:extLst>
            <a:ext uri="{C572A759-6A51-4108-AA02-DFA0A04FC94B}">
              <ma14:wrappingTextBoxFlag xmlns="" xmlns:ma14="http://schemas.microsoft.com/office/mac/drawingml/2011/main" val="1"/>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921" y="1364914"/>
            <a:ext cx="9509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flipH="1">
            <a:off x="6324600" y="1332571"/>
            <a:ext cx="2667000" cy="923330"/>
          </a:xfrm>
          <a:prstGeom prst="rect">
            <a:avLst/>
          </a:prstGeom>
        </p:spPr>
        <p:txBody>
          <a:bodyPr wrap="square">
            <a:spAutoFit/>
          </a:bodyPr>
          <a:lstStyle/>
          <a:p>
            <a:r>
              <a:rPr lang="en-US" dirty="0"/>
              <a:t>0.195 x 0.075 = 0.0146  = 1 in 68 people (1/.0146)</a:t>
            </a:r>
          </a:p>
        </p:txBody>
      </p:sp>
      <p:sp>
        <p:nvSpPr>
          <p:cNvPr id="7" name="Rectangle 6"/>
          <p:cNvSpPr/>
          <p:nvPr/>
        </p:nvSpPr>
        <p:spPr>
          <a:xfrm>
            <a:off x="6324600" y="2413338"/>
            <a:ext cx="2667000" cy="3970318"/>
          </a:xfrm>
          <a:prstGeom prst="rect">
            <a:avLst/>
          </a:prstGeom>
        </p:spPr>
        <p:txBody>
          <a:bodyPr wrap="square">
            <a:spAutoFit/>
          </a:bodyPr>
          <a:lstStyle/>
          <a:p>
            <a:pPr>
              <a:defRPr/>
            </a:pPr>
            <a:r>
              <a:rPr lang="en-US" dirty="0"/>
              <a:t>0.195 x 0.075 x 0.036 = 0.0005 = 1 in 2000 people (1/.0005)</a:t>
            </a:r>
          </a:p>
          <a:p>
            <a:pPr>
              <a:defRPr/>
            </a:pPr>
            <a:endParaRPr lang="en-US" dirty="0"/>
          </a:p>
          <a:p>
            <a:pPr>
              <a:defRPr/>
            </a:pPr>
            <a:r>
              <a:rPr lang="en-US" dirty="0"/>
              <a:t>Etc.</a:t>
            </a:r>
          </a:p>
          <a:p>
            <a:pPr>
              <a:defRPr/>
            </a:pPr>
            <a:endParaRPr lang="en-US" dirty="0"/>
          </a:p>
          <a:p>
            <a:pPr>
              <a:defRPr/>
            </a:pPr>
            <a:r>
              <a:rPr lang="en-US" dirty="0"/>
              <a:t>Multiply them ALL together and you get 1 in 594 trillion</a:t>
            </a:r>
            <a:r>
              <a:rPr lang="en-US" dirty="0" smtClean="0"/>
              <a:t>!</a:t>
            </a:r>
          </a:p>
          <a:p>
            <a:pPr>
              <a:defRPr/>
            </a:pPr>
            <a:endParaRPr lang="en-US" dirty="0"/>
          </a:p>
          <a:p>
            <a:pPr>
              <a:defRPr/>
            </a:pPr>
            <a:endParaRPr lang="en-US" dirty="0" smtClean="0"/>
          </a:p>
          <a:p>
            <a:pPr>
              <a:defRPr/>
            </a:pPr>
            <a:endParaRPr lang="en-US" dirty="0"/>
          </a:p>
          <a:p>
            <a:pPr>
              <a:defRPr/>
            </a:pPr>
            <a:r>
              <a:rPr lang="en-US" sz="1000" dirty="0" smtClean="0"/>
              <a:t>Modified from DNA.gov.</a:t>
            </a:r>
            <a:endParaRPr lang="en-US" sz="1000" dirty="0"/>
          </a:p>
        </p:txBody>
      </p:sp>
    </p:spTree>
    <p:extLst>
      <p:ext uri="{BB962C8B-B14F-4D97-AF65-F5344CB8AC3E}">
        <p14:creationId xmlns:p14="http://schemas.microsoft.com/office/powerpoint/2010/main" val="118928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696200" cy="4449763"/>
          </a:xfrm>
        </p:spPr>
        <p:txBody>
          <a:bodyPr/>
          <a:lstStyle/>
          <a:p>
            <a:endParaRPr lang="en-US" sz="1400" dirty="0">
              <a:solidFill>
                <a:srgbClr val="000000"/>
              </a:solidFill>
              <a:latin typeface="Arial"/>
            </a:endParaRPr>
          </a:p>
          <a:p>
            <a:r>
              <a:rPr lang="en-US" dirty="0">
                <a:solidFill>
                  <a:srgbClr val="003200"/>
                </a:solidFill>
                <a:latin typeface="Traditional Arabic" panose="02020603050405020304" pitchFamily="18" charset="-78"/>
                <a:cs typeface="Traditional Arabic" panose="02020603050405020304" pitchFamily="18" charset="-78"/>
              </a:rPr>
              <a:t>DNA shared by a person and </a:t>
            </a:r>
            <a:r>
              <a:rPr lang="en-US" dirty="0" smtClean="0">
                <a:solidFill>
                  <a:srgbClr val="003200"/>
                </a:solidFill>
                <a:latin typeface="Traditional Arabic" panose="02020603050405020304" pitchFamily="18" charset="-78"/>
                <a:cs typeface="Traditional Arabic" panose="02020603050405020304" pitchFamily="18" charset="-78"/>
              </a:rPr>
              <a:t>his/her:</a:t>
            </a:r>
          </a:p>
          <a:p>
            <a:pPr lvl="1"/>
            <a:r>
              <a:rPr lang="en-US" dirty="0" smtClean="0">
                <a:solidFill>
                  <a:srgbClr val="003200"/>
                </a:solidFill>
                <a:latin typeface="Traditional Arabic" panose="02020603050405020304" pitchFamily="18" charset="-78"/>
                <a:cs typeface="Traditional Arabic" panose="02020603050405020304" pitchFamily="18" charset="-78"/>
              </a:rPr>
              <a:t>Parents</a:t>
            </a:r>
            <a:r>
              <a:rPr lang="en-US" dirty="0">
                <a:solidFill>
                  <a:srgbClr val="003200"/>
                </a:solidFill>
                <a:latin typeface="Traditional Arabic" panose="02020603050405020304" pitchFamily="18" charset="-78"/>
                <a:cs typeface="Traditional Arabic" panose="02020603050405020304" pitchFamily="18" charset="-78"/>
              </a:rPr>
              <a:t>: exactly 1/2 </a:t>
            </a:r>
            <a:endParaRPr lang="en-US" dirty="0" smtClean="0">
              <a:solidFill>
                <a:srgbClr val="003200"/>
              </a:solidFill>
              <a:latin typeface="Traditional Arabic" panose="02020603050405020304" pitchFamily="18" charset="-78"/>
              <a:cs typeface="Traditional Arabic" panose="02020603050405020304" pitchFamily="18" charset="-78"/>
            </a:endParaRPr>
          </a:p>
          <a:p>
            <a:pPr lvl="1"/>
            <a:r>
              <a:rPr lang="en-US" dirty="0" smtClean="0">
                <a:solidFill>
                  <a:srgbClr val="003200"/>
                </a:solidFill>
                <a:latin typeface="Traditional Arabic" panose="02020603050405020304" pitchFamily="18" charset="-78"/>
                <a:cs typeface="Traditional Arabic" panose="02020603050405020304" pitchFamily="18" charset="-78"/>
              </a:rPr>
              <a:t>Full </a:t>
            </a:r>
            <a:r>
              <a:rPr lang="en-US" dirty="0">
                <a:solidFill>
                  <a:srgbClr val="003200"/>
                </a:solidFill>
                <a:latin typeface="Traditional Arabic" panose="02020603050405020304" pitchFamily="18" charset="-78"/>
                <a:cs typeface="Traditional Arabic" panose="02020603050405020304" pitchFamily="18" charset="-78"/>
              </a:rPr>
              <a:t>siblings: 1/2 on average </a:t>
            </a:r>
            <a:endParaRPr lang="en-US" dirty="0" smtClean="0">
              <a:solidFill>
                <a:srgbClr val="003200"/>
              </a:solidFill>
              <a:latin typeface="Traditional Arabic" panose="02020603050405020304" pitchFamily="18" charset="-78"/>
              <a:cs typeface="Traditional Arabic" panose="02020603050405020304" pitchFamily="18" charset="-78"/>
            </a:endParaRPr>
          </a:p>
          <a:p>
            <a:pPr lvl="1"/>
            <a:r>
              <a:rPr lang="en-US" dirty="0" smtClean="0">
                <a:solidFill>
                  <a:srgbClr val="003200"/>
                </a:solidFill>
                <a:latin typeface="Traditional Arabic" panose="02020603050405020304" pitchFamily="18" charset="-78"/>
                <a:cs typeface="Traditional Arabic" panose="02020603050405020304" pitchFamily="18" charset="-78"/>
              </a:rPr>
              <a:t>Half </a:t>
            </a:r>
            <a:r>
              <a:rPr lang="en-US" dirty="0">
                <a:solidFill>
                  <a:srgbClr val="003200"/>
                </a:solidFill>
                <a:latin typeface="Traditional Arabic" panose="02020603050405020304" pitchFamily="18" charset="-78"/>
                <a:cs typeface="Traditional Arabic" panose="02020603050405020304" pitchFamily="18" charset="-78"/>
              </a:rPr>
              <a:t>siblings: 1/4 on average </a:t>
            </a:r>
            <a:endParaRPr lang="en-US" dirty="0" smtClean="0">
              <a:solidFill>
                <a:srgbClr val="003200"/>
              </a:solidFill>
              <a:latin typeface="Traditional Arabic" panose="02020603050405020304" pitchFamily="18" charset="-78"/>
              <a:cs typeface="Traditional Arabic" panose="02020603050405020304" pitchFamily="18" charset="-78"/>
            </a:endParaRPr>
          </a:p>
          <a:p>
            <a:pPr lvl="1"/>
            <a:r>
              <a:rPr lang="en-US" dirty="0" smtClean="0">
                <a:solidFill>
                  <a:srgbClr val="003200"/>
                </a:solidFill>
                <a:latin typeface="Traditional Arabic" panose="02020603050405020304" pitchFamily="18" charset="-78"/>
                <a:cs typeface="Traditional Arabic" panose="02020603050405020304" pitchFamily="18" charset="-78"/>
              </a:rPr>
              <a:t>First </a:t>
            </a:r>
            <a:r>
              <a:rPr lang="en-US" dirty="0">
                <a:solidFill>
                  <a:srgbClr val="003200"/>
                </a:solidFill>
                <a:latin typeface="Traditional Arabic" panose="02020603050405020304" pitchFamily="18" charset="-78"/>
                <a:cs typeface="Traditional Arabic" panose="02020603050405020304" pitchFamily="18" charset="-78"/>
              </a:rPr>
              <a:t>cousins: 1/8 on average </a:t>
            </a:r>
            <a:endParaRPr lang="en-US" dirty="0" smtClean="0">
              <a:solidFill>
                <a:srgbClr val="003200"/>
              </a:solidFill>
              <a:latin typeface="Traditional Arabic" panose="02020603050405020304" pitchFamily="18" charset="-78"/>
              <a:cs typeface="Traditional Arabic" panose="02020603050405020304" pitchFamily="18" charset="-78"/>
            </a:endParaRPr>
          </a:p>
          <a:p>
            <a:pPr lvl="1"/>
            <a:r>
              <a:rPr lang="en-US" dirty="0" smtClean="0">
                <a:solidFill>
                  <a:srgbClr val="003200"/>
                </a:solidFill>
                <a:latin typeface="Traditional Arabic" panose="02020603050405020304" pitchFamily="18" charset="-78"/>
                <a:cs typeface="Traditional Arabic" panose="02020603050405020304" pitchFamily="18" charset="-78"/>
              </a:rPr>
              <a:t>Identical </a:t>
            </a:r>
            <a:r>
              <a:rPr lang="en-US" dirty="0">
                <a:solidFill>
                  <a:srgbClr val="003200"/>
                </a:solidFill>
                <a:latin typeface="Traditional Arabic" panose="02020603050405020304" pitchFamily="18" charset="-78"/>
                <a:cs typeface="Traditional Arabic" panose="02020603050405020304" pitchFamily="18" charset="-78"/>
              </a:rPr>
              <a:t>Twins: Genetically indistinguishable with current forensic methods </a:t>
            </a:r>
            <a:endParaRPr lang="en-US" dirty="0">
              <a:latin typeface="Traditional Arabic" panose="02020603050405020304" pitchFamily="18" charset="-78"/>
              <a:cs typeface="Traditional Arabic" panose="02020603050405020304" pitchFamily="18" charset="-78"/>
            </a:endParaRPr>
          </a:p>
        </p:txBody>
      </p:sp>
      <p:sp>
        <p:nvSpPr>
          <p:cNvPr id="2" name="Title 1"/>
          <p:cNvSpPr>
            <a:spLocks noGrp="1"/>
          </p:cNvSpPr>
          <p:nvPr>
            <p:ph type="title"/>
          </p:nvPr>
        </p:nvSpPr>
        <p:spPr>
          <a:xfrm>
            <a:off x="381000" y="274638"/>
            <a:ext cx="8305799" cy="1143000"/>
          </a:xfrm>
        </p:spPr>
        <p:txBody>
          <a:bodyPr>
            <a:normAutofit fontScale="90000"/>
          </a:bodyPr>
          <a:lstStyle/>
          <a:p>
            <a:pPr algn="ctr"/>
            <a:r>
              <a:rPr lang="en-US" b="1" dirty="0" smtClean="0">
                <a:latin typeface="Albertus MT" pitchFamily="18" charset="0"/>
              </a:rPr>
              <a:t>DNA Inheritance and </a:t>
            </a:r>
            <a:br>
              <a:rPr lang="en-US" b="1" dirty="0" smtClean="0">
                <a:latin typeface="Albertus MT" pitchFamily="18" charset="0"/>
              </a:rPr>
            </a:br>
            <a:r>
              <a:rPr lang="en-US" b="1" dirty="0" smtClean="0">
                <a:latin typeface="Albertus MT" pitchFamily="18" charset="0"/>
              </a:rPr>
              <a:t>Biological </a:t>
            </a:r>
            <a:r>
              <a:rPr lang="en-US" b="1" dirty="0">
                <a:latin typeface="Albertus MT" pitchFamily="18" charset="0"/>
              </a:rPr>
              <a:t>Relatedness </a:t>
            </a:r>
            <a:endParaRPr lang="en-US" dirty="0">
              <a:latin typeface="Albertus MT" pitchFamily="18" charset="0"/>
            </a:endParaRPr>
          </a:p>
        </p:txBody>
      </p:sp>
    </p:spTree>
    <p:extLst>
      <p:ext uri="{BB962C8B-B14F-4D97-AF65-F5344CB8AC3E}">
        <p14:creationId xmlns:p14="http://schemas.microsoft.com/office/powerpoint/2010/main" val="2642574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342900" lvl="0" indent="-342900">
              <a:spcBef>
                <a:spcPts val="700"/>
              </a:spcBef>
              <a:buClrTx/>
              <a:buSzPct val="100000"/>
              <a:buFont typeface="Arial"/>
              <a:buChar char="•"/>
            </a:pPr>
            <a:r>
              <a:rPr lang="en-US" sz="3000" kern="0" dirty="0">
                <a:solidFill>
                  <a:sysClr val="windowText" lastClr="000000"/>
                </a:solidFill>
                <a:latin typeface="Calibri"/>
                <a:sym typeface="Calibri"/>
              </a:rPr>
              <a:t>Caveats</a:t>
            </a:r>
          </a:p>
          <a:p>
            <a:pPr marL="783771" lvl="1" indent="-326571">
              <a:spcBef>
                <a:spcPts val="700"/>
              </a:spcBef>
              <a:buClrTx/>
              <a:buSzPct val="100000"/>
              <a:buFont typeface="Arial"/>
              <a:buChar char="–"/>
            </a:pPr>
            <a:r>
              <a:rPr lang="en-US" sz="3000" kern="0" dirty="0">
                <a:solidFill>
                  <a:sysClr val="windowText" lastClr="000000"/>
                </a:solidFill>
                <a:latin typeface="Calibri"/>
                <a:sym typeface="Calibri"/>
              </a:rPr>
              <a:t>In order to call a DNA inclusion, must have a </a:t>
            </a:r>
            <a:r>
              <a:rPr lang="en-US" sz="3000" kern="0" dirty="0" smtClean="0">
                <a:solidFill>
                  <a:sysClr val="windowText" lastClr="000000"/>
                </a:solidFill>
                <a:latin typeface="Calibri"/>
                <a:sym typeface="Calibri"/>
              </a:rPr>
              <a:t>stat.</a:t>
            </a:r>
            <a:r>
              <a:rPr lang="en-US" sz="3200" i="1" dirty="0"/>
              <a:t> </a:t>
            </a:r>
            <a:endParaRPr lang="en-US" sz="3200" i="1" dirty="0" smtClean="0"/>
          </a:p>
          <a:p>
            <a:pPr marL="1321308" lvl="3" indent="-342900">
              <a:spcBef>
                <a:spcPts val="700"/>
              </a:spcBef>
              <a:buClrTx/>
              <a:buFont typeface="Arial" panose="020B0604020202020204" pitchFamily="34" charset="0"/>
              <a:buChar char="•"/>
            </a:pPr>
            <a:r>
              <a:rPr lang="en-US" sz="3000" dirty="0" smtClean="0">
                <a:latin typeface="Calibri" panose="020F0502020204030204" pitchFamily="34" charset="0"/>
              </a:rPr>
              <a:t>See</a:t>
            </a:r>
            <a:r>
              <a:rPr lang="en-US" sz="3000" i="1" dirty="0" smtClean="0">
                <a:latin typeface="Calibri" panose="020F0502020204030204" pitchFamily="34" charset="0"/>
              </a:rPr>
              <a:t> People </a:t>
            </a:r>
            <a:r>
              <a:rPr lang="en-US" sz="3000" i="1" dirty="0">
                <a:latin typeface="Calibri" panose="020F0502020204030204" pitchFamily="34" charset="0"/>
              </a:rPr>
              <a:t>v Coy</a:t>
            </a:r>
            <a:r>
              <a:rPr lang="en-US" sz="3000" dirty="0">
                <a:latin typeface="Calibri" panose="020F0502020204030204" pitchFamily="34" charset="0"/>
              </a:rPr>
              <a:t>, 243 </a:t>
            </a:r>
            <a:r>
              <a:rPr lang="en-US" sz="3000" dirty="0" err="1">
                <a:latin typeface="Calibri" panose="020F0502020204030204" pitchFamily="34" charset="0"/>
              </a:rPr>
              <a:t>Mich</a:t>
            </a:r>
            <a:r>
              <a:rPr lang="en-US" sz="3000" dirty="0">
                <a:latin typeface="Calibri" panose="020F0502020204030204" pitchFamily="34" charset="0"/>
              </a:rPr>
              <a:t> App 283; 620 NW2d 888 (2000</a:t>
            </a:r>
            <a:r>
              <a:rPr lang="en-US" sz="3000" dirty="0" smtClean="0">
                <a:latin typeface="Calibri" panose="020F0502020204030204" pitchFamily="34" charset="0"/>
              </a:rPr>
              <a:t>), holding </a:t>
            </a:r>
            <a:r>
              <a:rPr lang="en-US" sz="3000" dirty="0">
                <a:latin typeface="Calibri" panose="020F0502020204030204" pitchFamily="34" charset="0"/>
              </a:rPr>
              <a:t>a DNA </a:t>
            </a:r>
            <a:r>
              <a:rPr lang="en-US" sz="3000" dirty="0" smtClean="0">
                <a:latin typeface="Calibri" panose="020F0502020204030204" pitchFamily="34" charset="0"/>
              </a:rPr>
              <a:t>analysis was </a:t>
            </a:r>
            <a:r>
              <a:rPr lang="en-US" sz="3000" dirty="0">
                <a:latin typeface="Calibri" panose="020F0502020204030204" pitchFamily="34" charset="0"/>
              </a:rPr>
              <a:t>not admissible without accompanying statistical evidence</a:t>
            </a:r>
            <a:r>
              <a:rPr lang="en-US" sz="3000" dirty="0" smtClean="0">
                <a:latin typeface="Calibri" panose="020F0502020204030204" pitchFamily="34" charset="0"/>
              </a:rPr>
              <a:t>.</a:t>
            </a:r>
            <a:endParaRPr lang="en-US" sz="3000" kern="0" dirty="0">
              <a:solidFill>
                <a:sysClr val="windowText" lastClr="000000"/>
              </a:solidFill>
              <a:latin typeface="Calibri" panose="020F0502020204030204" pitchFamily="34" charset="0"/>
              <a:sym typeface="Calibri"/>
            </a:endParaRPr>
          </a:p>
          <a:p>
            <a:pPr marL="783771" lvl="1" indent="-326571">
              <a:spcBef>
                <a:spcPts val="700"/>
              </a:spcBef>
              <a:buClrTx/>
              <a:buSzPct val="100000"/>
              <a:buFont typeface="Arial"/>
              <a:buChar char="–"/>
            </a:pPr>
            <a:r>
              <a:rPr lang="en-US" sz="3000" kern="0" dirty="0">
                <a:solidFill>
                  <a:sysClr val="windowText" lastClr="000000"/>
                </a:solidFill>
                <a:latin typeface="Calibri" panose="020F0502020204030204" pitchFamily="34" charset="0"/>
                <a:sym typeface="Calibri"/>
              </a:rPr>
              <a:t>Can’t use product rule for Y-STR </a:t>
            </a:r>
            <a:r>
              <a:rPr lang="en-US" sz="3000" kern="0" dirty="0">
                <a:solidFill>
                  <a:sysClr val="windowText" lastClr="000000"/>
                </a:solidFill>
                <a:latin typeface="Calibri"/>
                <a:sym typeface="Calibri"/>
              </a:rPr>
              <a:t>or Mito</a:t>
            </a:r>
          </a:p>
          <a:p>
            <a:pPr marL="1219200" lvl="2" indent="-304800">
              <a:spcBef>
                <a:spcPts val="700"/>
              </a:spcBef>
              <a:buClrTx/>
              <a:buFont typeface="Arial"/>
              <a:buChar char="•"/>
            </a:pPr>
            <a:r>
              <a:rPr lang="en-US" sz="3000" kern="0" dirty="0">
                <a:solidFill>
                  <a:sysClr val="windowText" lastClr="000000"/>
                </a:solidFill>
                <a:latin typeface="Calibri"/>
                <a:sym typeface="Calibri"/>
              </a:rPr>
              <a:t>Labs use the Counting Method and Apply a 95% confidence interval to determine inclusion stat</a:t>
            </a:r>
          </a:p>
          <a:p>
            <a:pPr marL="783771" lvl="1" indent="-326571">
              <a:spcBef>
                <a:spcPts val="700"/>
              </a:spcBef>
              <a:buClrTx/>
              <a:buSzPct val="100000"/>
              <a:buFont typeface="Arial"/>
              <a:buChar char="–"/>
            </a:pPr>
            <a:r>
              <a:rPr lang="en-US" sz="3000" kern="0" dirty="0">
                <a:solidFill>
                  <a:sysClr val="windowText" lastClr="000000"/>
                </a:solidFill>
                <a:latin typeface="Calibri"/>
                <a:sym typeface="Calibri"/>
              </a:rPr>
              <a:t>Can’t use random match probability for complex mixtures</a:t>
            </a:r>
          </a:p>
          <a:p>
            <a:pPr marL="783771" lvl="1" indent="-326571">
              <a:spcBef>
                <a:spcPts val="700"/>
              </a:spcBef>
              <a:buClrTx/>
              <a:buSzPct val="100000"/>
              <a:buFont typeface="Arial"/>
              <a:buChar char="–"/>
            </a:pPr>
            <a:r>
              <a:rPr lang="en-US" sz="3000" kern="0" dirty="0">
                <a:solidFill>
                  <a:sysClr val="windowText" lastClr="000000"/>
                </a:solidFill>
                <a:latin typeface="Calibri"/>
                <a:sym typeface="Calibri"/>
              </a:rPr>
              <a:t>Other ways to calculate stats:</a:t>
            </a:r>
          </a:p>
          <a:p>
            <a:pPr marL="1219200" lvl="2" indent="-304800">
              <a:spcBef>
                <a:spcPts val="700"/>
              </a:spcBef>
              <a:buClrTx/>
              <a:buFont typeface="Arial"/>
              <a:buChar char="•"/>
            </a:pPr>
            <a:r>
              <a:rPr lang="en-US" sz="3000" kern="0" dirty="0">
                <a:solidFill>
                  <a:sysClr val="windowText" lastClr="000000"/>
                </a:solidFill>
                <a:latin typeface="Calibri"/>
                <a:sym typeface="Calibri"/>
              </a:rPr>
              <a:t>CPI</a:t>
            </a:r>
          </a:p>
          <a:p>
            <a:pPr marL="1219200" lvl="2" indent="-304800">
              <a:spcBef>
                <a:spcPts val="700"/>
              </a:spcBef>
              <a:buClrTx/>
              <a:buFont typeface="Arial"/>
              <a:buChar char="•"/>
            </a:pPr>
            <a:r>
              <a:rPr lang="en-US" sz="3000" kern="0" dirty="0">
                <a:solidFill>
                  <a:sysClr val="windowText" lastClr="000000"/>
                </a:solidFill>
                <a:latin typeface="Calibri"/>
                <a:sym typeface="Calibri"/>
              </a:rPr>
              <a:t>Likelihood Ratios</a:t>
            </a:r>
          </a:p>
          <a:p>
            <a:endParaRPr lang="en-US" dirty="0"/>
          </a:p>
        </p:txBody>
      </p:sp>
      <p:sp>
        <p:nvSpPr>
          <p:cNvPr id="2" name="Title 1"/>
          <p:cNvSpPr>
            <a:spLocks noGrp="1"/>
          </p:cNvSpPr>
          <p:nvPr>
            <p:ph type="title"/>
          </p:nvPr>
        </p:nvSpPr>
        <p:spPr/>
        <p:txBody>
          <a:bodyPr>
            <a:normAutofit fontScale="90000"/>
          </a:bodyPr>
          <a:lstStyle/>
          <a:p>
            <a:r>
              <a:rPr lang="en-US" dirty="0"/>
              <a:t>Nuclear DNA Testing - Statistics</a:t>
            </a:r>
            <a:endParaRPr lang="en-US" b="1" dirty="0">
              <a:latin typeface="Albertus MT" pitchFamily="18" charset="0"/>
            </a:endParaRPr>
          </a:p>
        </p:txBody>
      </p:sp>
    </p:spTree>
    <p:extLst>
      <p:ext uri="{BB962C8B-B14F-4D97-AF65-F5344CB8AC3E}">
        <p14:creationId xmlns:p14="http://schemas.microsoft.com/office/powerpoint/2010/main" val="1213145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92500" lnSpcReduction="20000"/>
          </a:bodyPr>
          <a:lstStyle/>
          <a:p>
            <a:endParaRPr lang="en-US" sz="1100" dirty="0">
              <a:solidFill>
                <a:srgbClr val="000000"/>
              </a:solidFill>
              <a:latin typeface="Calibri"/>
            </a:endParaRPr>
          </a:p>
          <a:p>
            <a:r>
              <a:rPr lang="en-US" sz="2800" dirty="0" smtClean="0">
                <a:latin typeface="Calibri"/>
              </a:rPr>
              <a:t>“Touch DNA” </a:t>
            </a:r>
          </a:p>
          <a:p>
            <a:r>
              <a:rPr lang="en-US" sz="2800" dirty="0" smtClean="0">
                <a:latin typeface="Calibri"/>
              </a:rPr>
              <a:t>Evidence </a:t>
            </a:r>
            <a:r>
              <a:rPr lang="en-US" sz="2800" dirty="0">
                <a:latin typeface="Calibri"/>
              </a:rPr>
              <a:t>left behind that is not visible to the naked eye. </a:t>
            </a:r>
            <a:endParaRPr lang="en-US" sz="2800" dirty="0" smtClean="0">
              <a:latin typeface="Calibri"/>
            </a:endParaRPr>
          </a:p>
          <a:p>
            <a:pPr lvl="1"/>
            <a:r>
              <a:rPr lang="en-US" sz="2400" dirty="0" smtClean="0">
                <a:latin typeface="Calibri"/>
              </a:rPr>
              <a:t>30-40,000 skin cells shed </a:t>
            </a:r>
            <a:r>
              <a:rPr lang="en-US" sz="2400" dirty="0">
                <a:latin typeface="Calibri"/>
              </a:rPr>
              <a:t>per </a:t>
            </a:r>
            <a:r>
              <a:rPr lang="en-US" sz="2400" dirty="0" smtClean="0">
                <a:latin typeface="Calibri"/>
              </a:rPr>
              <a:t>hour, so ~</a:t>
            </a:r>
            <a:r>
              <a:rPr lang="en-US" sz="2400" dirty="0">
                <a:latin typeface="Calibri"/>
              </a:rPr>
              <a:t>500/minute</a:t>
            </a:r>
          </a:p>
          <a:p>
            <a:pPr lvl="1"/>
            <a:r>
              <a:rPr lang="en-US" sz="2400" dirty="0" smtClean="0">
                <a:latin typeface="Calibri"/>
              </a:rPr>
              <a:t>With </a:t>
            </a:r>
            <a:r>
              <a:rPr lang="en-US" sz="2400" dirty="0">
                <a:latin typeface="Calibri"/>
              </a:rPr>
              <a:t>more </a:t>
            </a:r>
            <a:r>
              <a:rPr lang="en-US" sz="2400" dirty="0" smtClean="0">
                <a:latin typeface="Calibri"/>
              </a:rPr>
              <a:t>contact and/or textured surfaces,  </a:t>
            </a:r>
            <a:r>
              <a:rPr lang="en-US" sz="2400" dirty="0">
                <a:latin typeface="Calibri"/>
              </a:rPr>
              <a:t>more skin cells are left behind</a:t>
            </a:r>
          </a:p>
          <a:p>
            <a:pPr lvl="1"/>
            <a:r>
              <a:rPr lang="en-US" sz="2400" dirty="0" smtClean="0">
                <a:latin typeface="Calibri"/>
              </a:rPr>
              <a:t>A </a:t>
            </a:r>
            <a:r>
              <a:rPr lang="en-US" sz="2400" dirty="0">
                <a:latin typeface="Calibri"/>
              </a:rPr>
              <a:t>minimum of ~20 skin cells are needed for a forensic </a:t>
            </a:r>
            <a:r>
              <a:rPr lang="en-US" sz="2400" dirty="0" smtClean="0">
                <a:latin typeface="Calibri"/>
              </a:rPr>
              <a:t>profile</a:t>
            </a:r>
          </a:p>
          <a:p>
            <a:pPr lvl="1"/>
            <a:r>
              <a:rPr lang="en-US" sz="2200" dirty="0" smtClean="0">
                <a:latin typeface="Calibri"/>
              </a:rPr>
              <a:t>–Handling </a:t>
            </a:r>
            <a:r>
              <a:rPr lang="en-US" sz="2200" dirty="0">
                <a:latin typeface="Calibri"/>
              </a:rPr>
              <a:t>an object for ~5 </a:t>
            </a:r>
            <a:r>
              <a:rPr lang="en-US" sz="2200" dirty="0" smtClean="0">
                <a:latin typeface="Calibri"/>
              </a:rPr>
              <a:t>seconds. But, the </a:t>
            </a:r>
            <a:r>
              <a:rPr lang="en-US" sz="2200" dirty="0">
                <a:latin typeface="Calibri"/>
              </a:rPr>
              <a:t>more handling, the better the </a:t>
            </a:r>
            <a:r>
              <a:rPr lang="en-US" sz="2200" dirty="0" smtClean="0">
                <a:latin typeface="Calibri"/>
              </a:rPr>
              <a:t>profile.</a:t>
            </a:r>
          </a:p>
          <a:p>
            <a:pPr lvl="1"/>
            <a:r>
              <a:rPr lang="en-US" sz="2000" dirty="0">
                <a:latin typeface="Calibri"/>
              </a:rPr>
              <a:t>May be the only DNA evidence at non-violent crimes </a:t>
            </a:r>
            <a:endParaRPr lang="en-US" sz="2000" dirty="0" smtClean="0">
              <a:latin typeface="Calibri"/>
            </a:endParaRPr>
          </a:p>
          <a:p>
            <a:r>
              <a:rPr lang="en-US" sz="2800" dirty="0" smtClean="0">
                <a:latin typeface="Calibri"/>
              </a:rPr>
              <a:t>Very </a:t>
            </a:r>
            <a:r>
              <a:rPr lang="en-US" sz="2800" dirty="0">
                <a:latin typeface="Calibri"/>
              </a:rPr>
              <a:t>sensitive testing, requires </a:t>
            </a:r>
            <a:r>
              <a:rPr lang="en-US" sz="2800" dirty="0" smtClean="0">
                <a:latin typeface="Calibri"/>
              </a:rPr>
              <a:t>care. </a:t>
            </a:r>
          </a:p>
          <a:p>
            <a:pPr lvl="1"/>
            <a:r>
              <a:rPr lang="en-US" sz="2000" dirty="0" smtClean="0">
                <a:latin typeface="Arial"/>
              </a:rPr>
              <a:t>–</a:t>
            </a:r>
            <a:r>
              <a:rPr lang="en-US" sz="2000" dirty="0">
                <a:latin typeface="Calibri"/>
              </a:rPr>
              <a:t>Extremely low quantities of DNA are </a:t>
            </a:r>
            <a:r>
              <a:rPr lang="en-US" sz="2000" dirty="0" smtClean="0">
                <a:latin typeface="Calibri"/>
              </a:rPr>
              <a:t>present.</a:t>
            </a:r>
          </a:p>
          <a:p>
            <a:pPr lvl="1"/>
            <a:r>
              <a:rPr lang="en-US" sz="2000" dirty="0" smtClean="0">
                <a:latin typeface="Arial"/>
              </a:rPr>
              <a:t>•</a:t>
            </a:r>
            <a:r>
              <a:rPr lang="en-US" sz="2000" dirty="0">
                <a:latin typeface="Calibri"/>
              </a:rPr>
              <a:t>Likely will not give complete results </a:t>
            </a:r>
            <a:r>
              <a:rPr lang="en-US" sz="2000" dirty="0" smtClean="0">
                <a:latin typeface="Calibri"/>
              </a:rPr>
              <a:t>(partial profile).</a:t>
            </a:r>
          </a:p>
          <a:p>
            <a:r>
              <a:rPr lang="en-US" sz="2800" b="1" dirty="0" smtClean="0">
                <a:latin typeface="Calibri"/>
              </a:rPr>
              <a:t>Frequently</a:t>
            </a:r>
            <a:r>
              <a:rPr lang="en-US" sz="2800" dirty="0" smtClean="0">
                <a:latin typeface="Calibri"/>
              </a:rPr>
              <a:t> </a:t>
            </a:r>
            <a:r>
              <a:rPr lang="en-US" sz="2800" dirty="0">
                <a:latin typeface="Calibri"/>
              </a:rPr>
              <a:t>result in mixtures of the DNA from more </a:t>
            </a:r>
            <a:r>
              <a:rPr lang="en-US" sz="2800" dirty="0" smtClean="0">
                <a:latin typeface="Calibri"/>
              </a:rPr>
              <a:t>than </a:t>
            </a:r>
            <a:r>
              <a:rPr lang="en-US" sz="2800" dirty="0">
                <a:latin typeface="Calibri"/>
              </a:rPr>
              <a:t>one </a:t>
            </a:r>
            <a:r>
              <a:rPr lang="en-US" sz="2800" dirty="0" smtClean="0">
                <a:latin typeface="Calibri"/>
              </a:rPr>
              <a:t>individual.</a:t>
            </a:r>
            <a:endParaRPr lang="en-US" sz="2800" dirty="0">
              <a:latin typeface="Calibri"/>
            </a:endParaRPr>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sz="3600" dirty="0" smtClean="0"/>
              <a:t>Other </a:t>
            </a:r>
            <a:r>
              <a:rPr lang="en-US" sz="3600" dirty="0"/>
              <a:t>Current DNA Testing Methods </a:t>
            </a:r>
            <a:r>
              <a:rPr lang="en-US" sz="4400" dirty="0">
                <a:latin typeface="Calibri"/>
              </a:rPr>
              <a:t/>
            </a:r>
            <a:br>
              <a:rPr lang="en-US" sz="4400" dirty="0">
                <a:latin typeface="Calibri"/>
              </a:rPr>
            </a:br>
            <a:endParaRPr lang="en-US" dirty="0"/>
          </a:p>
        </p:txBody>
      </p:sp>
      <p:pic>
        <p:nvPicPr>
          <p:cNvPr id="9219" name="Picture 3" descr="H:\AMANDA\DNA Training Resources\Making a Murder- key located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260530"/>
            <a:ext cx="2466975" cy="15882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AMANDA\DNA Training Resources\Making a murder Key_close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105400"/>
            <a:ext cx="2362200" cy="132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95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2900" lvl="0" indent="-342900">
              <a:lnSpc>
                <a:spcPct val="90000"/>
              </a:lnSpc>
              <a:spcBef>
                <a:spcPts val="700"/>
              </a:spcBef>
              <a:buClrTx/>
              <a:buSzPct val="100000"/>
              <a:buFont typeface="Arial"/>
              <a:buChar char="•"/>
            </a:pPr>
            <a:r>
              <a:rPr lang="en-US" sz="2200" b="1" u="sng" kern="0" dirty="0" err="1">
                <a:solidFill>
                  <a:sysClr val="windowText" lastClr="000000"/>
                </a:solidFill>
                <a:latin typeface="Calibri"/>
                <a:sym typeface="Calibri"/>
              </a:rPr>
              <a:t>MiniFiler</a:t>
            </a:r>
            <a:r>
              <a:rPr lang="en-US" sz="2200" b="1" u="sng" kern="0" dirty="0">
                <a:solidFill>
                  <a:sysClr val="windowText" lastClr="000000"/>
                </a:solidFill>
                <a:latin typeface="Calibri"/>
                <a:sym typeface="Calibri"/>
              </a:rPr>
              <a:t> STR</a:t>
            </a:r>
            <a:r>
              <a:rPr lang="en-US" sz="2200" kern="0" dirty="0">
                <a:solidFill>
                  <a:sysClr val="windowText" lastClr="000000"/>
                </a:solidFill>
                <a:latin typeface="Calibri"/>
                <a:sym typeface="Calibri"/>
              </a:rPr>
              <a:t>: late 2000s – present</a:t>
            </a:r>
          </a:p>
          <a:p>
            <a:pPr marL="783771" lvl="1" indent="-326571">
              <a:lnSpc>
                <a:spcPct val="90000"/>
              </a:lnSpc>
              <a:spcBef>
                <a:spcPts val="700"/>
              </a:spcBef>
              <a:buClrTx/>
              <a:buSzPct val="100000"/>
              <a:buFont typeface="Arial"/>
              <a:buChar char="–"/>
            </a:pPr>
            <a:r>
              <a:rPr lang="en-US" sz="2200" kern="0" dirty="0">
                <a:solidFill>
                  <a:sysClr val="windowText" lastClr="000000"/>
                </a:solidFill>
                <a:latin typeface="Calibri"/>
                <a:sym typeface="Calibri"/>
              </a:rPr>
              <a:t>Advantages</a:t>
            </a:r>
          </a:p>
          <a:p>
            <a:pPr marL="1219200" lvl="2" indent="-304800">
              <a:lnSpc>
                <a:spcPct val="90000"/>
              </a:lnSpc>
              <a:spcBef>
                <a:spcPts val="700"/>
              </a:spcBef>
              <a:buClrTx/>
              <a:buFont typeface="Arial"/>
              <a:buChar char="•"/>
            </a:pPr>
            <a:r>
              <a:rPr lang="en-US" sz="2000" kern="0" dirty="0">
                <a:solidFill>
                  <a:sysClr val="windowText" lastClr="000000"/>
                </a:solidFill>
                <a:latin typeface="Calibri"/>
                <a:sym typeface="Calibri"/>
              </a:rPr>
              <a:t>Good for degraded samples</a:t>
            </a:r>
          </a:p>
          <a:p>
            <a:pPr marL="1219200" lvl="2" indent="-304800">
              <a:lnSpc>
                <a:spcPct val="90000"/>
              </a:lnSpc>
              <a:spcBef>
                <a:spcPts val="700"/>
              </a:spcBef>
              <a:buClrTx/>
              <a:buFont typeface="Arial"/>
              <a:buChar char="•"/>
            </a:pPr>
            <a:r>
              <a:rPr lang="en-US" sz="2000" kern="0" dirty="0">
                <a:solidFill>
                  <a:sysClr val="windowText" lastClr="000000"/>
                </a:solidFill>
                <a:latin typeface="Calibri"/>
                <a:sym typeface="Calibri"/>
              </a:rPr>
              <a:t>More sensitive so less DNA needed</a:t>
            </a:r>
          </a:p>
          <a:p>
            <a:pPr marL="1219200" lvl="2" indent="-304800">
              <a:lnSpc>
                <a:spcPct val="90000"/>
              </a:lnSpc>
              <a:spcBef>
                <a:spcPts val="700"/>
              </a:spcBef>
              <a:buClrTx/>
              <a:buFont typeface="Arial"/>
              <a:buChar char="•"/>
            </a:pPr>
            <a:r>
              <a:rPr lang="en-US" sz="2000" kern="0" dirty="0">
                <a:solidFill>
                  <a:sysClr val="windowText" lastClr="000000"/>
                </a:solidFill>
                <a:latin typeface="Calibri"/>
                <a:sym typeface="Calibri"/>
              </a:rPr>
              <a:t>Good as adjunct to STR</a:t>
            </a:r>
          </a:p>
          <a:p>
            <a:pPr marL="1737360" lvl="3" indent="-365760">
              <a:lnSpc>
                <a:spcPct val="90000"/>
              </a:lnSpc>
              <a:spcBef>
                <a:spcPts val="700"/>
              </a:spcBef>
              <a:buClrTx/>
              <a:buSzPct val="100000"/>
              <a:buFont typeface="Arial"/>
              <a:buChar char="–"/>
            </a:pPr>
            <a:r>
              <a:rPr lang="en-US" sz="1700" kern="0" dirty="0">
                <a:solidFill>
                  <a:sysClr val="windowText" lastClr="000000"/>
                </a:solidFill>
                <a:latin typeface="Calibri"/>
                <a:sym typeface="Calibri"/>
              </a:rPr>
              <a:t>Where STR only gets partial profile, </a:t>
            </a:r>
            <a:r>
              <a:rPr lang="en-US" sz="1700" kern="0" dirty="0" err="1">
                <a:solidFill>
                  <a:sysClr val="windowText" lastClr="000000"/>
                </a:solidFill>
                <a:latin typeface="Calibri"/>
                <a:sym typeface="Calibri"/>
              </a:rPr>
              <a:t>miniSTR</a:t>
            </a:r>
            <a:r>
              <a:rPr lang="en-US" sz="1700" kern="0" dirty="0">
                <a:solidFill>
                  <a:sysClr val="windowText" lastClr="000000"/>
                </a:solidFill>
                <a:latin typeface="Calibri"/>
                <a:sym typeface="Calibri"/>
              </a:rPr>
              <a:t> may help to obtain a more complete profile</a:t>
            </a:r>
          </a:p>
          <a:p>
            <a:pPr marL="783771" lvl="1" indent="-326571">
              <a:lnSpc>
                <a:spcPct val="90000"/>
              </a:lnSpc>
              <a:spcBef>
                <a:spcPts val="700"/>
              </a:spcBef>
              <a:buClrTx/>
              <a:buSzPct val="100000"/>
              <a:buFont typeface="Arial"/>
              <a:buChar char="–"/>
            </a:pPr>
            <a:r>
              <a:rPr lang="en-US" sz="2200" kern="0" dirty="0">
                <a:solidFill>
                  <a:sysClr val="windowText" lastClr="000000"/>
                </a:solidFill>
                <a:latin typeface="Calibri"/>
                <a:sym typeface="Calibri"/>
              </a:rPr>
              <a:t>Disadvantages</a:t>
            </a:r>
          </a:p>
          <a:p>
            <a:pPr marL="1219200" lvl="2" indent="-304800">
              <a:lnSpc>
                <a:spcPct val="90000"/>
              </a:lnSpc>
              <a:spcBef>
                <a:spcPts val="700"/>
              </a:spcBef>
              <a:buClrTx/>
              <a:buFont typeface="Arial"/>
              <a:buChar char="•"/>
            </a:pPr>
            <a:r>
              <a:rPr lang="en-US" sz="2000" kern="0" dirty="0">
                <a:solidFill>
                  <a:sysClr val="windowText" lastClr="000000"/>
                </a:solidFill>
                <a:latin typeface="Calibri"/>
                <a:sym typeface="Calibri"/>
              </a:rPr>
              <a:t>Because it is more sensitive, can produce complex mixed profiles, including contaminants</a:t>
            </a:r>
          </a:p>
          <a:p>
            <a:pPr marL="342900" lvl="0" indent="-342900">
              <a:lnSpc>
                <a:spcPct val="90000"/>
              </a:lnSpc>
              <a:spcBef>
                <a:spcPts val="700"/>
              </a:spcBef>
              <a:buClrTx/>
              <a:buSzPct val="100000"/>
              <a:buFont typeface="Arial"/>
              <a:buChar char="•"/>
            </a:pPr>
            <a:r>
              <a:rPr lang="en-US" sz="2200" kern="0" dirty="0">
                <a:solidFill>
                  <a:sysClr val="windowText" lastClr="000000"/>
                </a:solidFill>
                <a:latin typeface="Calibri"/>
                <a:sym typeface="Calibri"/>
              </a:rPr>
              <a:t>Other Newer Kits That May Be Good for Degraded/Inhibited Samples</a:t>
            </a:r>
          </a:p>
          <a:p>
            <a:pPr marL="783771" lvl="1" indent="-326571">
              <a:lnSpc>
                <a:spcPct val="90000"/>
              </a:lnSpc>
              <a:spcBef>
                <a:spcPts val="700"/>
              </a:spcBef>
              <a:buClrTx/>
              <a:buSzPct val="100000"/>
              <a:buFont typeface="Arial"/>
              <a:buChar char="–"/>
            </a:pPr>
            <a:r>
              <a:rPr lang="en-US" sz="2200" b="1" u="sng" kern="0" dirty="0" err="1">
                <a:solidFill>
                  <a:sysClr val="windowText" lastClr="000000"/>
                </a:solidFill>
                <a:latin typeface="Calibri"/>
                <a:sym typeface="Calibri"/>
              </a:rPr>
              <a:t>Powerplex</a:t>
            </a:r>
            <a:r>
              <a:rPr lang="en-US" sz="2200" b="1" u="sng" kern="0" dirty="0">
                <a:solidFill>
                  <a:sysClr val="windowText" lastClr="000000"/>
                </a:solidFill>
                <a:latin typeface="Calibri"/>
                <a:sym typeface="Calibri"/>
              </a:rPr>
              <a:t> Hot Start (HS) 16</a:t>
            </a:r>
          </a:p>
          <a:p>
            <a:pPr marL="783771" lvl="1" indent="-326571">
              <a:lnSpc>
                <a:spcPct val="90000"/>
              </a:lnSpc>
              <a:spcBef>
                <a:spcPts val="700"/>
              </a:spcBef>
              <a:buClrTx/>
              <a:buSzPct val="100000"/>
              <a:buFont typeface="Arial"/>
              <a:buChar char="–"/>
            </a:pPr>
            <a:r>
              <a:rPr lang="en-US" sz="2200" b="1" u="sng" kern="0" dirty="0" err="1">
                <a:solidFill>
                  <a:sysClr val="windowText" lastClr="000000"/>
                </a:solidFill>
                <a:latin typeface="Calibri"/>
                <a:sym typeface="Calibri"/>
              </a:rPr>
              <a:t>Identifiler</a:t>
            </a:r>
            <a:r>
              <a:rPr lang="en-US" sz="2200" b="1" u="sng" kern="0" dirty="0">
                <a:solidFill>
                  <a:sysClr val="windowText" lastClr="000000"/>
                </a:solidFill>
                <a:latin typeface="Calibri"/>
                <a:sym typeface="Calibri"/>
              </a:rPr>
              <a:t> Plus</a:t>
            </a:r>
          </a:p>
          <a:p>
            <a:pPr marL="783771" lvl="1" indent="-326571">
              <a:lnSpc>
                <a:spcPct val="90000"/>
              </a:lnSpc>
              <a:spcBef>
                <a:spcPts val="700"/>
              </a:spcBef>
              <a:buClrTx/>
              <a:buSzPct val="100000"/>
              <a:buFont typeface="Arial"/>
              <a:buChar char="–"/>
            </a:pPr>
            <a:r>
              <a:rPr lang="en-US" sz="2200" b="1" u="sng" kern="0" dirty="0" err="1">
                <a:solidFill>
                  <a:sysClr val="windowText" lastClr="000000"/>
                </a:solidFill>
                <a:latin typeface="Calibri"/>
                <a:sym typeface="Calibri"/>
              </a:rPr>
              <a:t>Globofiler</a:t>
            </a:r>
            <a:endParaRPr lang="en-US" sz="2200" b="1" u="sng" kern="0" dirty="0">
              <a:solidFill>
                <a:sysClr val="windowText" lastClr="000000"/>
              </a:solidFill>
              <a:latin typeface="Calibri"/>
              <a:sym typeface="Calibri"/>
            </a:endParaRPr>
          </a:p>
        </p:txBody>
      </p:sp>
      <p:sp>
        <p:nvSpPr>
          <p:cNvPr id="2" name="Title 1"/>
          <p:cNvSpPr>
            <a:spLocks noGrp="1"/>
          </p:cNvSpPr>
          <p:nvPr>
            <p:ph type="title"/>
          </p:nvPr>
        </p:nvSpPr>
        <p:spPr/>
        <p:txBody>
          <a:bodyPr>
            <a:noAutofit/>
          </a:bodyPr>
          <a:lstStyle/>
          <a:p>
            <a:pPr algn="ctr"/>
            <a:r>
              <a:rPr lang="en-US" sz="3400" dirty="0" smtClean="0"/>
              <a:t>Other Current </a:t>
            </a:r>
            <a:r>
              <a:rPr lang="en-US" sz="3400" dirty="0"/>
              <a:t>DNA Testing Methods </a:t>
            </a:r>
          </a:p>
        </p:txBody>
      </p:sp>
    </p:spTree>
    <p:extLst>
      <p:ext uri="{BB962C8B-B14F-4D97-AF65-F5344CB8AC3E}">
        <p14:creationId xmlns:p14="http://schemas.microsoft.com/office/powerpoint/2010/main" val="403918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80000"/>
              </a:lnSpc>
            </a:pPr>
            <a:r>
              <a:rPr lang="en-US" sz="2400" b="1" u="sng" dirty="0"/>
              <a:t>Y-STR (Y Chromosome DNA Testing)</a:t>
            </a:r>
            <a:r>
              <a:rPr lang="en-US" sz="2400" dirty="0"/>
              <a:t>: </a:t>
            </a:r>
            <a:r>
              <a:rPr lang="en-US" sz="1600" dirty="0"/>
              <a:t>early 2000s-present</a:t>
            </a:r>
          </a:p>
          <a:p>
            <a:pPr lvl="1">
              <a:lnSpc>
                <a:spcPct val="80000"/>
              </a:lnSpc>
            </a:pPr>
            <a:r>
              <a:rPr lang="en-US" sz="2400" dirty="0"/>
              <a:t>Variant of autosomal STR that tests for DNA in the Y chromosome</a:t>
            </a:r>
          </a:p>
          <a:p>
            <a:pPr lvl="1">
              <a:lnSpc>
                <a:spcPct val="80000"/>
              </a:lnSpc>
            </a:pPr>
            <a:r>
              <a:rPr lang="en-US" sz="2400" dirty="0"/>
              <a:t>Advantages</a:t>
            </a:r>
          </a:p>
          <a:p>
            <a:pPr lvl="2">
              <a:lnSpc>
                <a:spcPct val="80000"/>
              </a:lnSpc>
            </a:pPr>
            <a:r>
              <a:rPr lang="en-US" dirty="0"/>
              <a:t>Good for use in samples with little male DNA and lots of female </a:t>
            </a:r>
            <a:r>
              <a:rPr lang="en-US" dirty="0" smtClean="0"/>
              <a:t>DNA, OR delayed evidence collection, so no sperm present.</a:t>
            </a:r>
            <a:endParaRPr lang="en-US" dirty="0"/>
          </a:p>
          <a:p>
            <a:pPr lvl="2">
              <a:lnSpc>
                <a:spcPct val="80000"/>
              </a:lnSpc>
            </a:pPr>
            <a:r>
              <a:rPr lang="en-US" dirty="0"/>
              <a:t>Good for use in samples with DNA from multiple males</a:t>
            </a:r>
          </a:p>
          <a:p>
            <a:pPr lvl="2">
              <a:lnSpc>
                <a:spcPct val="80000"/>
              </a:lnSpc>
            </a:pPr>
            <a:r>
              <a:rPr lang="en-US" dirty="0"/>
              <a:t>Paternally inherited so you can use relatives’ DNA as elimination samples</a:t>
            </a:r>
          </a:p>
          <a:p>
            <a:pPr lvl="1">
              <a:lnSpc>
                <a:spcPct val="80000"/>
              </a:lnSpc>
            </a:pPr>
            <a:r>
              <a:rPr lang="en-US" sz="2400" dirty="0"/>
              <a:t>Disadvantages</a:t>
            </a:r>
          </a:p>
          <a:p>
            <a:pPr lvl="2">
              <a:lnSpc>
                <a:spcPct val="80000"/>
              </a:lnSpc>
            </a:pPr>
            <a:r>
              <a:rPr lang="en-US" dirty="0"/>
              <a:t>Paternally inherited so it’s not as discriminating as </a:t>
            </a:r>
            <a:r>
              <a:rPr lang="en-US" dirty="0" smtClean="0"/>
              <a:t>STR and NOT UNIQUE, as it passes UNCHANGED</a:t>
            </a:r>
            <a:endParaRPr lang="en-US" dirty="0"/>
          </a:p>
          <a:p>
            <a:pPr lvl="2"/>
            <a:r>
              <a:rPr lang="en-US" dirty="0"/>
              <a:t>Not compatible with CODIS</a:t>
            </a:r>
          </a:p>
          <a:p>
            <a:pPr lvl="2">
              <a:lnSpc>
                <a:spcPct val="80000"/>
              </a:lnSpc>
            </a:pPr>
            <a:r>
              <a:rPr lang="en-US" dirty="0"/>
              <a:t>Can’t be used where paternal relative or female is alternative suspect</a:t>
            </a:r>
          </a:p>
          <a:p>
            <a:r>
              <a:rPr lang="en-US" dirty="0" smtClean="0"/>
              <a:t>See </a:t>
            </a:r>
            <a:r>
              <a:rPr lang="en-US" b="1" i="1" dirty="0"/>
              <a:t>People </a:t>
            </a:r>
            <a:r>
              <a:rPr lang="en-US" b="1" i="1" dirty="0" smtClean="0"/>
              <a:t>v </a:t>
            </a:r>
            <a:r>
              <a:rPr lang="en-US" b="1" i="1" dirty="0"/>
              <a:t>Wood</a:t>
            </a:r>
            <a:r>
              <a:rPr lang="en-US" b="1" dirty="0"/>
              <a:t>, 307 </a:t>
            </a:r>
            <a:r>
              <a:rPr lang="en-US" b="1" dirty="0" err="1" smtClean="0"/>
              <a:t>MichApp</a:t>
            </a:r>
            <a:r>
              <a:rPr lang="en-US" b="1" dirty="0" smtClean="0"/>
              <a:t> </a:t>
            </a:r>
            <a:r>
              <a:rPr lang="en-US" b="1" dirty="0"/>
              <a:t>485 (2014</a:t>
            </a:r>
            <a:r>
              <a:rPr lang="en-US" b="1" dirty="0" smtClean="0"/>
              <a:t>).</a:t>
            </a:r>
            <a:endParaRPr lang="en-US" dirty="0"/>
          </a:p>
        </p:txBody>
      </p:sp>
      <p:sp>
        <p:nvSpPr>
          <p:cNvPr id="3" name="Title 2"/>
          <p:cNvSpPr>
            <a:spLocks noGrp="1"/>
          </p:cNvSpPr>
          <p:nvPr>
            <p:ph type="title"/>
          </p:nvPr>
        </p:nvSpPr>
        <p:spPr/>
        <p:txBody>
          <a:bodyPr/>
          <a:lstStyle/>
          <a:p>
            <a:r>
              <a:rPr lang="en-US" sz="3400" dirty="0">
                <a:solidFill>
                  <a:srgbClr val="464646"/>
                </a:solidFill>
              </a:rPr>
              <a:t>Other Current DNA Testing Methods </a:t>
            </a:r>
            <a:endParaRPr lang="en-US" dirty="0"/>
          </a:p>
        </p:txBody>
      </p:sp>
    </p:spTree>
    <p:extLst>
      <p:ext uri="{BB962C8B-B14F-4D97-AF65-F5344CB8AC3E}">
        <p14:creationId xmlns:p14="http://schemas.microsoft.com/office/powerpoint/2010/main" val="3954366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342900" lvl="0" indent="-342900">
              <a:spcBef>
                <a:spcPts val="700"/>
              </a:spcBef>
              <a:buClrTx/>
              <a:buSzPct val="100000"/>
              <a:buFont typeface="Arial"/>
              <a:buChar char="•"/>
            </a:pPr>
            <a:r>
              <a:rPr lang="en-US" sz="2600" b="1" u="sng" kern="0" dirty="0">
                <a:solidFill>
                  <a:sysClr val="windowText" lastClr="000000"/>
                </a:solidFill>
                <a:latin typeface="Calibri"/>
                <a:sym typeface="Calibri"/>
              </a:rPr>
              <a:t>Mitochondrial DNA testing</a:t>
            </a:r>
            <a:r>
              <a:rPr lang="en-US" sz="2600" kern="0" dirty="0">
                <a:solidFill>
                  <a:sysClr val="windowText" lastClr="000000"/>
                </a:solidFill>
                <a:latin typeface="Calibri"/>
                <a:sym typeface="Calibri"/>
              </a:rPr>
              <a:t>: late 1990s-present</a:t>
            </a:r>
          </a:p>
          <a:p>
            <a:pPr marL="783771" lvl="1" indent="-326571">
              <a:spcBef>
                <a:spcPts val="700"/>
              </a:spcBef>
              <a:buClrTx/>
              <a:buSzPct val="100000"/>
              <a:buFont typeface="Arial"/>
              <a:buChar char="–"/>
            </a:pPr>
            <a:r>
              <a:rPr lang="en-US" sz="3000" kern="0" dirty="0">
                <a:solidFill>
                  <a:sysClr val="windowText" lastClr="000000"/>
                </a:solidFill>
                <a:latin typeface="Calibri"/>
                <a:sym typeface="Calibri"/>
              </a:rPr>
              <a:t>Advantages</a:t>
            </a:r>
          </a:p>
          <a:p>
            <a:pPr marL="1219200" lvl="2" indent="-304800">
              <a:spcBef>
                <a:spcPts val="700"/>
              </a:spcBef>
              <a:buClrTx/>
              <a:buFont typeface="Arial"/>
              <a:buChar char="•"/>
            </a:pPr>
            <a:r>
              <a:rPr lang="en-US" sz="3000" kern="0" dirty="0">
                <a:solidFill>
                  <a:sysClr val="windowText" lastClr="000000"/>
                </a:solidFill>
                <a:latin typeface="Calibri"/>
                <a:sym typeface="Calibri"/>
              </a:rPr>
              <a:t>Good for testing hairs without roots</a:t>
            </a:r>
          </a:p>
          <a:p>
            <a:pPr marL="1219200" lvl="2" indent="-304800">
              <a:spcBef>
                <a:spcPts val="700"/>
              </a:spcBef>
              <a:buClrTx/>
              <a:buFont typeface="Arial"/>
              <a:buChar char="•"/>
            </a:pPr>
            <a:r>
              <a:rPr lang="en-US" sz="3000" kern="0" dirty="0">
                <a:solidFill>
                  <a:sysClr val="windowText" lastClr="000000"/>
                </a:solidFill>
                <a:latin typeface="Calibri"/>
                <a:sym typeface="Calibri"/>
              </a:rPr>
              <a:t>Maternally inherited so you can use relatives’ DNA as elimination samples</a:t>
            </a:r>
          </a:p>
          <a:p>
            <a:pPr marL="783771" lvl="1" indent="-326571">
              <a:spcBef>
                <a:spcPts val="700"/>
              </a:spcBef>
              <a:buClrTx/>
              <a:buSzPct val="100000"/>
              <a:buFont typeface="Arial"/>
              <a:buChar char="–"/>
            </a:pPr>
            <a:r>
              <a:rPr lang="en-US" sz="3000" kern="0" dirty="0">
                <a:solidFill>
                  <a:sysClr val="windowText" lastClr="000000"/>
                </a:solidFill>
                <a:latin typeface="Calibri"/>
                <a:sym typeface="Calibri"/>
              </a:rPr>
              <a:t>Disadvantages</a:t>
            </a:r>
          </a:p>
          <a:p>
            <a:pPr marL="1219200" lvl="2" indent="-304800">
              <a:spcBef>
                <a:spcPts val="700"/>
              </a:spcBef>
              <a:buClrTx/>
              <a:buFont typeface="Arial"/>
              <a:buChar char="•"/>
            </a:pPr>
            <a:r>
              <a:rPr lang="en-US" sz="3000" kern="0" dirty="0">
                <a:solidFill>
                  <a:sysClr val="windowText" lastClr="000000"/>
                </a:solidFill>
                <a:latin typeface="Calibri"/>
                <a:sym typeface="Calibri"/>
              </a:rPr>
              <a:t>Maternally </a:t>
            </a:r>
            <a:r>
              <a:rPr lang="en-US" sz="3000" kern="0" dirty="0" smtClean="0">
                <a:solidFill>
                  <a:sysClr val="windowText" lastClr="000000"/>
                </a:solidFill>
                <a:latin typeface="Calibri"/>
                <a:sym typeface="Calibri"/>
              </a:rPr>
              <a:t>inherited and passes UNCHANGED  </a:t>
            </a:r>
            <a:r>
              <a:rPr lang="en-US" sz="3000" kern="0" dirty="0">
                <a:solidFill>
                  <a:sysClr val="windowText" lastClr="000000"/>
                </a:solidFill>
                <a:latin typeface="Calibri"/>
                <a:sym typeface="Calibri"/>
              </a:rPr>
              <a:t>so less </a:t>
            </a:r>
            <a:r>
              <a:rPr lang="en-US" sz="3000" kern="0" dirty="0" smtClean="0">
                <a:solidFill>
                  <a:sysClr val="windowText" lastClr="000000"/>
                </a:solidFill>
                <a:latin typeface="Calibri"/>
                <a:sym typeface="Calibri"/>
              </a:rPr>
              <a:t>discriminating than STR (NOT UNIQUIE)</a:t>
            </a:r>
          </a:p>
          <a:p>
            <a:pPr marL="1219200" lvl="2" indent="-304800">
              <a:spcBef>
                <a:spcPts val="700"/>
              </a:spcBef>
              <a:buClrTx/>
              <a:buFont typeface="Arial"/>
              <a:buChar char="•"/>
            </a:pPr>
            <a:r>
              <a:rPr lang="en-US" sz="3000" kern="0" dirty="0" smtClean="0">
                <a:solidFill>
                  <a:sysClr val="windowText" lastClr="000000"/>
                </a:solidFill>
                <a:latin typeface="Calibri"/>
                <a:sym typeface="Calibri"/>
              </a:rPr>
              <a:t>One’s mtDNA may be different in different parts of their body.</a:t>
            </a:r>
          </a:p>
          <a:p>
            <a:pPr marL="1219200" lvl="2" indent="-304800">
              <a:spcBef>
                <a:spcPts val="700"/>
              </a:spcBef>
              <a:buClrTx/>
              <a:buFont typeface="Arial"/>
              <a:buChar char="•"/>
            </a:pPr>
            <a:r>
              <a:rPr lang="en-US" sz="3000" kern="0" dirty="0" smtClean="0">
                <a:solidFill>
                  <a:sysClr val="windowText" lastClr="000000"/>
                </a:solidFill>
                <a:latin typeface="Calibri"/>
                <a:sym typeface="Calibri"/>
              </a:rPr>
              <a:t>Population database less reliable. </a:t>
            </a:r>
            <a:endParaRPr lang="en-US" sz="3000" kern="0" dirty="0">
              <a:solidFill>
                <a:sysClr val="windowText" lastClr="000000"/>
              </a:solidFill>
              <a:latin typeface="Calibri"/>
              <a:sym typeface="Calibri"/>
            </a:endParaRPr>
          </a:p>
          <a:p>
            <a:pPr marL="1219200" lvl="2" indent="-304800">
              <a:spcBef>
                <a:spcPts val="700"/>
              </a:spcBef>
              <a:buClrTx/>
              <a:buFont typeface="Arial"/>
              <a:buChar char="•"/>
            </a:pPr>
            <a:r>
              <a:rPr lang="en-US" sz="3000" kern="0" dirty="0">
                <a:solidFill>
                  <a:sysClr val="windowText" lastClr="000000"/>
                </a:solidFill>
                <a:latin typeface="Calibri"/>
                <a:sym typeface="Calibri"/>
              </a:rPr>
              <a:t>Not compatible with CODIS or state databases</a:t>
            </a:r>
          </a:p>
          <a:p>
            <a:pPr marL="1219200" lvl="2" indent="-304800">
              <a:spcBef>
                <a:spcPts val="700"/>
              </a:spcBef>
              <a:buClrTx/>
              <a:buFont typeface="Arial"/>
              <a:buChar char="•"/>
            </a:pPr>
            <a:r>
              <a:rPr lang="en-US" sz="3000" kern="0" dirty="0">
                <a:solidFill>
                  <a:sysClr val="windowText" lastClr="000000"/>
                </a:solidFill>
                <a:latin typeface="Calibri"/>
                <a:sym typeface="Calibri"/>
              </a:rPr>
              <a:t>Mixtures are extremely difficult to interpret</a:t>
            </a:r>
          </a:p>
          <a:p>
            <a:endParaRPr lang="en-US" dirty="0"/>
          </a:p>
        </p:txBody>
      </p:sp>
      <p:sp>
        <p:nvSpPr>
          <p:cNvPr id="2" name="Title 1"/>
          <p:cNvSpPr>
            <a:spLocks noGrp="1"/>
          </p:cNvSpPr>
          <p:nvPr>
            <p:ph type="title"/>
          </p:nvPr>
        </p:nvSpPr>
        <p:spPr/>
        <p:txBody>
          <a:bodyPr/>
          <a:lstStyle/>
          <a:p>
            <a:r>
              <a:rPr lang="en-US" sz="3400" dirty="0">
                <a:solidFill>
                  <a:srgbClr val="464646"/>
                </a:solidFill>
              </a:rPr>
              <a:t>Other Current DNA Testing Methods </a:t>
            </a:r>
            <a:endParaRPr lang="en-US" dirty="0"/>
          </a:p>
        </p:txBody>
      </p:sp>
    </p:spTree>
    <p:extLst>
      <p:ext uri="{BB962C8B-B14F-4D97-AF65-F5344CB8AC3E}">
        <p14:creationId xmlns:p14="http://schemas.microsoft.com/office/powerpoint/2010/main" val="2848445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42900" lvl="0" indent="-342900">
              <a:lnSpc>
                <a:spcPct val="80000"/>
              </a:lnSpc>
              <a:spcBef>
                <a:spcPts val="700"/>
              </a:spcBef>
              <a:buClrTx/>
              <a:buSzPct val="100000"/>
              <a:buFont typeface="Arial"/>
              <a:buChar char="•"/>
            </a:pPr>
            <a:r>
              <a:rPr lang="en-US" sz="2200" b="1" u="sng" kern="0" dirty="0">
                <a:solidFill>
                  <a:sysClr val="windowText" lastClr="000000"/>
                </a:solidFill>
                <a:latin typeface="Calibri"/>
                <a:sym typeface="Calibri"/>
              </a:rPr>
              <a:t>Y-STR (Y Chromosome DNA Testing)</a:t>
            </a:r>
            <a:r>
              <a:rPr lang="en-US" sz="2200" kern="0" dirty="0">
                <a:solidFill>
                  <a:sysClr val="windowText" lastClr="000000"/>
                </a:solidFill>
                <a:latin typeface="Calibri"/>
                <a:sym typeface="Calibri"/>
              </a:rPr>
              <a:t>: early 2000s-present</a:t>
            </a:r>
          </a:p>
          <a:p>
            <a:pPr marL="783771" lvl="1" indent="-326571">
              <a:lnSpc>
                <a:spcPct val="80000"/>
              </a:lnSpc>
              <a:spcBef>
                <a:spcPts val="700"/>
              </a:spcBef>
              <a:buClrTx/>
              <a:buSzPct val="100000"/>
              <a:buFont typeface="Arial"/>
              <a:buChar char="–"/>
            </a:pPr>
            <a:r>
              <a:rPr lang="en-US" sz="2200" kern="0" dirty="0">
                <a:solidFill>
                  <a:sysClr val="windowText" lastClr="000000"/>
                </a:solidFill>
                <a:latin typeface="Calibri"/>
                <a:sym typeface="Calibri"/>
              </a:rPr>
              <a:t>Variant of autosomal STR that tests for DNA in the Y chromosome</a:t>
            </a:r>
          </a:p>
          <a:p>
            <a:pPr marL="783771" lvl="1" indent="-326571">
              <a:lnSpc>
                <a:spcPct val="80000"/>
              </a:lnSpc>
              <a:spcBef>
                <a:spcPts val="700"/>
              </a:spcBef>
              <a:buClrTx/>
              <a:buSzPct val="100000"/>
              <a:buFont typeface="Arial"/>
              <a:buChar char="–"/>
            </a:pPr>
            <a:r>
              <a:rPr lang="en-US" sz="2200" kern="0" dirty="0">
                <a:solidFill>
                  <a:sysClr val="windowText" lastClr="000000"/>
                </a:solidFill>
                <a:latin typeface="Calibri"/>
                <a:sym typeface="Calibri"/>
              </a:rPr>
              <a:t>Advantages</a:t>
            </a:r>
          </a:p>
          <a:p>
            <a:pPr marL="1219200" lvl="2" indent="-304800">
              <a:lnSpc>
                <a:spcPct val="80000"/>
              </a:lnSpc>
              <a:spcBef>
                <a:spcPts val="700"/>
              </a:spcBef>
              <a:buClrTx/>
              <a:buFont typeface="Arial"/>
              <a:buChar char="•"/>
            </a:pPr>
            <a:r>
              <a:rPr lang="en-US" sz="3000" kern="0" dirty="0">
                <a:solidFill>
                  <a:sysClr val="windowText" lastClr="000000"/>
                </a:solidFill>
                <a:latin typeface="Calibri"/>
                <a:sym typeface="Calibri"/>
              </a:rPr>
              <a:t>Good for use in samples with little male DNA and lots of female DNA</a:t>
            </a:r>
          </a:p>
          <a:p>
            <a:pPr marL="1219200" lvl="2" indent="-304800">
              <a:lnSpc>
                <a:spcPct val="80000"/>
              </a:lnSpc>
              <a:spcBef>
                <a:spcPts val="700"/>
              </a:spcBef>
              <a:buClrTx/>
              <a:buFont typeface="Arial"/>
              <a:buChar char="•"/>
            </a:pPr>
            <a:r>
              <a:rPr lang="en-US" sz="3000" kern="0" dirty="0">
                <a:solidFill>
                  <a:sysClr val="windowText" lastClr="000000"/>
                </a:solidFill>
                <a:latin typeface="Calibri"/>
                <a:sym typeface="Calibri"/>
              </a:rPr>
              <a:t>Good for use in samples with DNA from multiple males</a:t>
            </a:r>
          </a:p>
          <a:p>
            <a:pPr marL="1219200" lvl="2" indent="-304800">
              <a:lnSpc>
                <a:spcPct val="80000"/>
              </a:lnSpc>
              <a:spcBef>
                <a:spcPts val="700"/>
              </a:spcBef>
              <a:buClrTx/>
              <a:buFont typeface="Arial"/>
              <a:buChar char="•"/>
            </a:pPr>
            <a:r>
              <a:rPr lang="en-US" sz="3000" kern="0" dirty="0">
                <a:solidFill>
                  <a:sysClr val="windowText" lastClr="000000"/>
                </a:solidFill>
                <a:latin typeface="Calibri"/>
                <a:sym typeface="Calibri"/>
              </a:rPr>
              <a:t>Paternally inherited so you can use relatives’ DNA as elimination samples</a:t>
            </a:r>
          </a:p>
          <a:p>
            <a:pPr marL="783771" lvl="1" indent="-326571">
              <a:lnSpc>
                <a:spcPct val="80000"/>
              </a:lnSpc>
              <a:spcBef>
                <a:spcPts val="700"/>
              </a:spcBef>
              <a:buClrTx/>
              <a:buSzPct val="100000"/>
              <a:buFont typeface="Arial"/>
              <a:buChar char="–"/>
            </a:pPr>
            <a:r>
              <a:rPr lang="en-US" sz="2200" kern="0" dirty="0">
                <a:solidFill>
                  <a:sysClr val="windowText" lastClr="000000"/>
                </a:solidFill>
                <a:latin typeface="Calibri"/>
                <a:sym typeface="Calibri"/>
              </a:rPr>
              <a:t>Disadvantages</a:t>
            </a:r>
          </a:p>
          <a:p>
            <a:pPr marL="1219200" lvl="2" indent="-304800">
              <a:lnSpc>
                <a:spcPct val="80000"/>
              </a:lnSpc>
              <a:spcBef>
                <a:spcPts val="700"/>
              </a:spcBef>
              <a:buClrTx/>
              <a:buFont typeface="Arial"/>
              <a:buChar char="•"/>
            </a:pPr>
            <a:r>
              <a:rPr lang="en-US" sz="3000" kern="0" dirty="0">
                <a:solidFill>
                  <a:sysClr val="windowText" lastClr="000000"/>
                </a:solidFill>
                <a:latin typeface="Calibri"/>
                <a:sym typeface="Calibri"/>
              </a:rPr>
              <a:t>Paternally inherited so it’s not as discriminating as STR</a:t>
            </a:r>
          </a:p>
          <a:p>
            <a:pPr marL="1219200" lvl="2" indent="-304800">
              <a:spcBef>
                <a:spcPts val="700"/>
              </a:spcBef>
              <a:buClrTx/>
              <a:buFont typeface="Arial"/>
              <a:buChar char="•"/>
            </a:pPr>
            <a:r>
              <a:rPr lang="en-US" sz="3000" kern="0" dirty="0">
                <a:solidFill>
                  <a:sysClr val="windowText" lastClr="000000"/>
                </a:solidFill>
                <a:latin typeface="Calibri"/>
                <a:sym typeface="Calibri"/>
              </a:rPr>
              <a:t>Not compatible with CODIS</a:t>
            </a:r>
          </a:p>
          <a:p>
            <a:pPr marL="1219200" lvl="2" indent="-304800">
              <a:lnSpc>
                <a:spcPct val="80000"/>
              </a:lnSpc>
              <a:spcBef>
                <a:spcPts val="700"/>
              </a:spcBef>
              <a:buClrTx/>
              <a:buFont typeface="Arial"/>
              <a:buChar char="•"/>
            </a:pPr>
            <a:r>
              <a:rPr lang="en-US" sz="3000" kern="0" dirty="0">
                <a:solidFill>
                  <a:sysClr val="windowText" lastClr="000000"/>
                </a:solidFill>
                <a:latin typeface="Calibri"/>
                <a:sym typeface="Calibri"/>
              </a:rPr>
              <a:t>Can’t be used where paternal relative or female is alternative suspect</a:t>
            </a:r>
          </a:p>
        </p:txBody>
      </p:sp>
      <p:sp>
        <p:nvSpPr>
          <p:cNvPr id="2" name="Title 1"/>
          <p:cNvSpPr>
            <a:spLocks noGrp="1"/>
          </p:cNvSpPr>
          <p:nvPr>
            <p:ph type="title"/>
          </p:nvPr>
        </p:nvSpPr>
        <p:spPr/>
        <p:txBody>
          <a:bodyPr/>
          <a:lstStyle/>
          <a:p>
            <a:r>
              <a:rPr lang="en-US" sz="3400" dirty="0">
                <a:solidFill>
                  <a:srgbClr val="464646"/>
                </a:solidFill>
              </a:rPr>
              <a:t>Other Current DNA Testing Methods </a:t>
            </a:r>
            <a:endParaRPr lang="en-US" dirty="0"/>
          </a:p>
        </p:txBody>
      </p:sp>
    </p:spTree>
    <p:extLst>
      <p:ext uri="{BB962C8B-B14F-4D97-AF65-F5344CB8AC3E}">
        <p14:creationId xmlns:p14="http://schemas.microsoft.com/office/powerpoint/2010/main" val="4098521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24078" lvl="0" indent="-514350">
              <a:buFont typeface="+mj-lt"/>
              <a:buAutoNum type="arabicPeriod"/>
            </a:pPr>
            <a:r>
              <a:rPr lang="en-US" b="1" dirty="0" smtClean="0"/>
              <a:t>“</a:t>
            </a:r>
            <a:r>
              <a:rPr lang="en-US" b="1" dirty="0" smtClean="0">
                <a:latin typeface="+mj-lt"/>
              </a:rPr>
              <a:t>match</a:t>
            </a:r>
            <a:r>
              <a:rPr lang="en-US" b="1" dirty="0" smtClean="0"/>
              <a:t>” </a:t>
            </a:r>
            <a:r>
              <a:rPr lang="en-US" b="1" dirty="0" smtClean="0">
                <a:latin typeface="+mj-lt"/>
              </a:rPr>
              <a:t>or </a:t>
            </a:r>
            <a:r>
              <a:rPr lang="en-US" b="1" dirty="0" smtClean="0"/>
              <a:t>“</a:t>
            </a:r>
            <a:r>
              <a:rPr lang="en-US" b="1" dirty="0" smtClean="0">
                <a:latin typeface="+mj-lt"/>
              </a:rPr>
              <a:t>inclusion</a:t>
            </a:r>
            <a:r>
              <a:rPr lang="en-US" b="1" dirty="0" smtClean="0"/>
              <a:t>”</a:t>
            </a:r>
            <a:endParaRPr lang="en-US" b="1" dirty="0">
              <a:latin typeface="+mj-lt"/>
            </a:endParaRPr>
          </a:p>
          <a:p>
            <a:pPr marL="624078" lvl="0" indent="-514350">
              <a:buFont typeface="+mj-lt"/>
              <a:buAutoNum type="arabicPeriod"/>
            </a:pPr>
            <a:r>
              <a:rPr lang="en-US" b="1" dirty="0" smtClean="0">
                <a:latin typeface="+mj-lt"/>
              </a:rPr>
              <a:t>“consistent with” or </a:t>
            </a:r>
            <a:r>
              <a:rPr lang="en-US" b="1" dirty="0" smtClean="0"/>
              <a:t>“</a:t>
            </a:r>
            <a:r>
              <a:rPr lang="en-US" b="1" dirty="0" smtClean="0">
                <a:latin typeface="+mj-lt"/>
              </a:rPr>
              <a:t>failure </a:t>
            </a:r>
            <a:r>
              <a:rPr lang="en-US" b="1" dirty="0">
                <a:latin typeface="+mj-lt"/>
              </a:rPr>
              <a:t>to </a:t>
            </a:r>
            <a:r>
              <a:rPr lang="en-US" b="1" dirty="0" smtClean="0">
                <a:latin typeface="+mj-lt"/>
              </a:rPr>
              <a:t>exclude</a:t>
            </a:r>
            <a:r>
              <a:rPr lang="en-US" b="1" dirty="0" smtClean="0"/>
              <a:t>”</a:t>
            </a:r>
          </a:p>
          <a:p>
            <a:pPr marL="624078" lvl="0" indent="-514350">
              <a:buFont typeface="+mj-lt"/>
              <a:buAutoNum type="arabicPeriod"/>
            </a:pPr>
            <a:r>
              <a:rPr lang="en-US" b="1" dirty="0" smtClean="0">
                <a:latin typeface="+mj-lt"/>
              </a:rPr>
              <a:t>“</a:t>
            </a:r>
            <a:r>
              <a:rPr lang="en-US" b="1" dirty="0" err="1" smtClean="0">
                <a:latin typeface="+mj-lt"/>
              </a:rPr>
              <a:t>nonmatch</a:t>
            </a:r>
            <a:r>
              <a:rPr lang="en-US" b="1" dirty="0" smtClean="0"/>
              <a:t>” </a:t>
            </a:r>
            <a:r>
              <a:rPr lang="en-US" dirty="0" smtClean="0">
                <a:latin typeface="+mj-lt"/>
              </a:rPr>
              <a:t>or</a:t>
            </a:r>
            <a:r>
              <a:rPr lang="en-US" dirty="0">
                <a:latin typeface="+mj-lt"/>
              </a:rPr>
              <a:t> </a:t>
            </a:r>
            <a:r>
              <a:rPr lang="en-US" b="1" dirty="0"/>
              <a:t> </a:t>
            </a:r>
            <a:r>
              <a:rPr lang="en-US" b="1" dirty="0" smtClean="0"/>
              <a:t>“</a:t>
            </a:r>
            <a:r>
              <a:rPr lang="en-US" b="1" dirty="0" smtClean="0">
                <a:latin typeface="+mj-lt"/>
              </a:rPr>
              <a:t>exclusion</a:t>
            </a:r>
            <a:r>
              <a:rPr lang="en-US" b="1" dirty="0" smtClean="0"/>
              <a:t>”</a:t>
            </a:r>
          </a:p>
          <a:p>
            <a:pPr marL="624078" lvl="0" indent="-514350">
              <a:buFont typeface="+mj-lt"/>
              <a:buAutoNum type="arabicPeriod"/>
            </a:pPr>
            <a:r>
              <a:rPr lang="en-US" b="1" dirty="0" smtClean="0"/>
              <a:t>“</a:t>
            </a:r>
            <a:r>
              <a:rPr lang="en-US" b="1" dirty="0" smtClean="0">
                <a:latin typeface="+mj-lt"/>
              </a:rPr>
              <a:t>inconclusive” - </a:t>
            </a:r>
            <a:r>
              <a:rPr lang="en-US" dirty="0" smtClean="0">
                <a:latin typeface="+mj-lt"/>
              </a:rPr>
              <a:t>If </a:t>
            </a:r>
            <a:r>
              <a:rPr lang="en-US" dirty="0">
                <a:latin typeface="+mj-lt"/>
              </a:rPr>
              <a:t>there are insufficient data to support a conclusion, the finding is often referred to as </a:t>
            </a:r>
          </a:p>
        </p:txBody>
      </p:sp>
      <p:sp>
        <p:nvSpPr>
          <p:cNvPr id="2" name="Title 1"/>
          <p:cNvSpPr>
            <a:spLocks noGrp="1"/>
          </p:cNvSpPr>
          <p:nvPr>
            <p:ph type="title"/>
          </p:nvPr>
        </p:nvSpPr>
        <p:spPr/>
        <p:txBody>
          <a:bodyPr>
            <a:normAutofit fontScale="90000"/>
          </a:bodyPr>
          <a:lstStyle/>
          <a:p>
            <a:pPr algn="ctr"/>
            <a:r>
              <a:rPr lang="en-US" dirty="0" smtClean="0"/>
              <a:t>Possible Results Upon Profile Comparison:</a:t>
            </a:r>
            <a:endParaRPr lang="en-US" dirty="0"/>
          </a:p>
        </p:txBody>
      </p:sp>
    </p:spTree>
    <p:extLst>
      <p:ext uri="{BB962C8B-B14F-4D97-AF65-F5344CB8AC3E}">
        <p14:creationId xmlns:p14="http://schemas.microsoft.com/office/powerpoint/2010/main" val="95150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Three main ways that DNA can be used to exonerate:</a:t>
            </a:r>
          </a:p>
          <a:p>
            <a:pPr lvl="1"/>
            <a:r>
              <a:rPr lang="en-US" dirty="0"/>
              <a:t>Exclusion of defendant from probative item</a:t>
            </a:r>
          </a:p>
          <a:p>
            <a:pPr lvl="1"/>
            <a:r>
              <a:rPr lang="en-US" dirty="0"/>
              <a:t>Exclusion plus getting redundancy</a:t>
            </a:r>
          </a:p>
          <a:p>
            <a:pPr lvl="1"/>
            <a:r>
              <a:rPr lang="en-US" dirty="0"/>
              <a:t>Exclusion plus identifying contributor of DNA</a:t>
            </a:r>
          </a:p>
          <a:p>
            <a:endParaRPr lang="en-US" dirty="0"/>
          </a:p>
        </p:txBody>
      </p:sp>
      <p:sp>
        <p:nvSpPr>
          <p:cNvPr id="3" name="Title 2"/>
          <p:cNvSpPr>
            <a:spLocks noGrp="1"/>
          </p:cNvSpPr>
          <p:nvPr>
            <p:ph type="title"/>
          </p:nvPr>
        </p:nvSpPr>
        <p:spPr/>
        <p:txBody>
          <a:bodyPr>
            <a:normAutofit fontScale="90000"/>
          </a:bodyPr>
          <a:lstStyle/>
          <a:p>
            <a:pPr algn="ctr"/>
            <a:r>
              <a:rPr lang="en-US" sz="4400" dirty="0"/>
              <a:t>Strategies For Using DNA To Exonerate</a:t>
            </a:r>
            <a:endParaRPr lang="en-US" dirty="0"/>
          </a:p>
        </p:txBody>
      </p:sp>
    </p:spTree>
    <p:extLst>
      <p:ext uri="{BB962C8B-B14F-4D97-AF65-F5344CB8AC3E}">
        <p14:creationId xmlns:p14="http://schemas.microsoft.com/office/powerpoint/2010/main" val="101515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Mixtures</a:t>
            </a:r>
          </a:p>
          <a:p>
            <a:pPr marL="109728" indent="0">
              <a:buNone/>
            </a:pPr>
            <a:r>
              <a:rPr lang="en-US" sz="2400" dirty="0" smtClean="0">
                <a:latin typeface="Arial"/>
              </a:rPr>
              <a:t>	•</a:t>
            </a:r>
            <a:r>
              <a:rPr lang="en-US" sz="2400" dirty="0">
                <a:latin typeface="Calibri"/>
              </a:rPr>
              <a:t>Indicates DNA left behind from more than one person </a:t>
            </a:r>
          </a:p>
          <a:p>
            <a:pPr marL="109728" indent="0">
              <a:buNone/>
            </a:pPr>
            <a:r>
              <a:rPr lang="en-US" sz="2400" dirty="0" smtClean="0">
                <a:latin typeface="Arial"/>
              </a:rPr>
              <a:t>	•</a:t>
            </a:r>
            <a:r>
              <a:rPr lang="en-US" sz="2400" dirty="0">
                <a:latin typeface="Calibri"/>
              </a:rPr>
              <a:t>Can be interpretable or uninterpretable </a:t>
            </a:r>
          </a:p>
          <a:p>
            <a:pPr marL="109728" indent="0">
              <a:buNone/>
            </a:pPr>
            <a:r>
              <a:rPr lang="en-US" sz="2400" dirty="0" smtClean="0">
                <a:latin typeface="Arial"/>
              </a:rPr>
              <a:t>	•</a:t>
            </a:r>
            <a:r>
              <a:rPr lang="en-US" sz="2400" i="1" dirty="0">
                <a:latin typeface="Calibri"/>
              </a:rPr>
              <a:t>May</a:t>
            </a:r>
            <a:r>
              <a:rPr lang="en-US" sz="2400" dirty="0">
                <a:latin typeface="Calibri"/>
              </a:rPr>
              <a:t> be able to identify the predominant or “major” </a:t>
            </a:r>
            <a:r>
              <a:rPr lang="en-US" sz="2400" dirty="0" smtClean="0">
                <a:latin typeface="Calibri"/>
              </a:rPr>
              <a:t>	contributor </a:t>
            </a:r>
            <a:endParaRPr lang="en-US" sz="2400" dirty="0">
              <a:latin typeface="Calibri"/>
            </a:endParaRPr>
          </a:p>
          <a:p>
            <a:pPr marL="109728" indent="0">
              <a:buNone/>
            </a:pPr>
            <a:r>
              <a:rPr lang="en-US" sz="2400" dirty="0" smtClean="0">
                <a:latin typeface="Arial"/>
              </a:rPr>
              <a:t>	•</a:t>
            </a:r>
            <a:r>
              <a:rPr lang="en-US" sz="2400" dirty="0">
                <a:latin typeface="Calibri"/>
              </a:rPr>
              <a:t>Common with touch DNA samples </a:t>
            </a:r>
          </a:p>
          <a:p>
            <a:pPr marL="109728" indent="0">
              <a:buNone/>
            </a:pPr>
            <a:r>
              <a:rPr lang="en-US" sz="2400" dirty="0" smtClean="0">
                <a:latin typeface="Arial"/>
              </a:rPr>
              <a:t>	•</a:t>
            </a:r>
            <a:r>
              <a:rPr lang="en-US" sz="2400" dirty="0">
                <a:latin typeface="Calibri"/>
              </a:rPr>
              <a:t>Consider the source of your DNA </a:t>
            </a:r>
          </a:p>
          <a:p>
            <a:pPr marL="109728" indent="0">
              <a:buNone/>
            </a:pPr>
            <a:r>
              <a:rPr lang="en-US" sz="2000" dirty="0" smtClean="0">
                <a:latin typeface="Arial"/>
              </a:rPr>
              <a:t>		–</a:t>
            </a:r>
            <a:r>
              <a:rPr lang="en-US" sz="2000" dirty="0">
                <a:latin typeface="Calibri"/>
              </a:rPr>
              <a:t>Gender of source can help </a:t>
            </a:r>
            <a:endParaRPr lang="en-US" sz="2000" dirty="0" smtClean="0">
              <a:latin typeface="Calibri"/>
            </a:endParaRPr>
          </a:p>
          <a:p>
            <a:pPr marL="109728" indent="0">
              <a:buNone/>
            </a:pPr>
            <a:r>
              <a:rPr lang="en-US" sz="2000" dirty="0">
                <a:latin typeface="Calibri"/>
              </a:rPr>
              <a:t>	</a:t>
            </a:r>
            <a:r>
              <a:rPr lang="en-US" sz="2000" dirty="0">
                <a:latin typeface="Arial"/>
              </a:rPr>
              <a:t> </a:t>
            </a:r>
            <a:r>
              <a:rPr lang="en-US" sz="2000" dirty="0" smtClean="0">
                <a:latin typeface="Arial"/>
              </a:rPr>
              <a:t>• Expectation or “</a:t>
            </a:r>
            <a:r>
              <a:rPr lang="en-US" sz="2000" b="1" dirty="0" smtClean="0">
                <a:latin typeface="Arial"/>
              </a:rPr>
              <a:t>confirmation bias</a:t>
            </a:r>
            <a:r>
              <a:rPr lang="en-US" sz="2000" dirty="0" smtClean="0">
                <a:latin typeface="Arial"/>
              </a:rPr>
              <a:t>” can cause analysts to:</a:t>
            </a:r>
          </a:p>
          <a:p>
            <a:pPr marL="109728" indent="0">
              <a:buNone/>
            </a:pPr>
            <a:endParaRPr lang="en-US" sz="2000" dirty="0">
              <a:latin typeface="Calibri"/>
            </a:endParaRPr>
          </a:p>
          <a:p>
            <a:endParaRPr lang="en-US" b="1" dirty="0" smtClean="0"/>
          </a:p>
          <a:p>
            <a:endParaRPr lang="en-US" dirty="0"/>
          </a:p>
        </p:txBody>
      </p:sp>
      <p:sp>
        <p:nvSpPr>
          <p:cNvPr id="3" name="Title 2"/>
          <p:cNvSpPr>
            <a:spLocks noGrp="1"/>
          </p:cNvSpPr>
          <p:nvPr>
            <p:ph type="title"/>
          </p:nvPr>
        </p:nvSpPr>
        <p:spPr/>
        <p:txBody>
          <a:bodyPr/>
          <a:lstStyle/>
          <a:p>
            <a:r>
              <a:rPr lang="en-US" dirty="0" smtClean="0"/>
              <a:t>Issues: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05400"/>
            <a:ext cx="5943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96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Discretionary Calls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12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624" y="1600200"/>
            <a:ext cx="6861175" cy="4525963"/>
          </a:xfrm>
        </p:spPr>
        <p:txBody>
          <a:bodyPr>
            <a:normAutofit/>
          </a:bodyPr>
          <a:lstStyle/>
          <a:p>
            <a:r>
              <a:rPr lang="en-US" dirty="0"/>
              <a:t>Blood		</a:t>
            </a:r>
            <a:r>
              <a:rPr lang="en-US" dirty="0" smtClean="0"/>
              <a:t>•</a:t>
            </a:r>
            <a:r>
              <a:rPr lang="en-US" dirty="0"/>
              <a:t>Bone</a:t>
            </a:r>
          </a:p>
          <a:p>
            <a:r>
              <a:rPr lang="en-US" dirty="0"/>
              <a:t>Semen		</a:t>
            </a:r>
            <a:r>
              <a:rPr lang="en-US" dirty="0" smtClean="0"/>
              <a:t>•</a:t>
            </a:r>
            <a:r>
              <a:rPr lang="en-US" dirty="0"/>
              <a:t>Epithelial (skin) cells</a:t>
            </a:r>
          </a:p>
          <a:p>
            <a:r>
              <a:rPr lang="en-US" dirty="0"/>
              <a:t>Saliva		</a:t>
            </a:r>
            <a:r>
              <a:rPr lang="en-US" dirty="0" smtClean="0"/>
              <a:t>•</a:t>
            </a:r>
            <a:r>
              <a:rPr lang="en-US" dirty="0"/>
              <a:t>Teeth</a:t>
            </a:r>
          </a:p>
          <a:p>
            <a:r>
              <a:rPr lang="en-US" dirty="0"/>
              <a:t>Urine		</a:t>
            </a:r>
            <a:r>
              <a:rPr lang="en-US" dirty="0" smtClean="0"/>
              <a:t>•</a:t>
            </a:r>
            <a:r>
              <a:rPr lang="en-US" dirty="0"/>
              <a:t>Sweat</a:t>
            </a:r>
          </a:p>
          <a:p>
            <a:r>
              <a:rPr lang="en-US" dirty="0"/>
              <a:t>Vomit		</a:t>
            </a:r>
            <a:r>
              <a:rPr lang="en-US" dirty="0" smtClean="0"/>
              <a:t>•</a:t>
            </a:r>
            <a:r>
              <a:rPr lang="en-US" dirty="0"/>
              <a:t>Tissue</a:t>
            </a:r>
          </a:p>
          <a:p>
            <a:r>
              <a:rPr lang="en-US" dirty="0"/>
              <a:t>Hair 			</a:t>
            </a:r>
          </a:p>
          <a:p>
            <a:r>
              <a:rPr lang="en-US" dirty="0"/>
              <a:t>Feces (difficult, many inhibitors, need specialized lab) </a:t>
            </a:r>
          </a:p>
        </p:txBody>
      </p:sp>
      <p:sp>
        <p:nvSpPr>
          <p:cNvPr id="2" name="Title 1"/>
          <p:cNvSpPr>
            <a:spLocks noGrp="1"/>
          </p:cNvSpPr>
          <p:nvPr>
            <p:ph type="title"/>
          </p:nvPr>
        </p:nvSpPr>
        <p:spPr>
          <a:xfrm>
            <a:off x="1825624" y="274638"/>
            <a:ext cx="6861175" cy="1143000"/>
          </a:xfrm>
        </p:spPr>
        <p:txBody>
          <a:bodyPr>
            <a:normAutofit/>
          </a:bodyPr>
          <a:lstStyle/>
          <a:p>
            <a:r>
              <a:rPr lang="en-US" b="1" dirty="0">
                <a:latin typeface="Albertus MT" pitchFamily="18" charset="0"/>
              </a:rPr>
              <a:t>Sources of Biological Material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5459"/>
            <a:ext cx="1597025"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395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 of Discretionary Calls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828" y="1549490"/>
            <a:ext cx="7014344" cy="43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096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Examples of Discretionary Calls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229599" cy="51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644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Masking</a:t>
            </a:r>
          </a:p>
          <a:p>
            <a:pPr marL="365760" lvl="1" indent="0">
              <a:buNone/>
            </a:pPr>
            <a:r>
              <a:rPr lang="en-US" dirty="0"/>
              <a:t>•Often overwhelming victim DNA can “Mask” suspect DNA</a:t>
            </a:r>
          </a:p>
          <a:p>
            <a:pPr marL="365760" lvl="1" indent="0">
              <a:buNone/>
            </a:pPr>
            <a:r>
              <a:rPr lang="en-US" dirty="0" smtClean="0"/>
              <a:t>	–</a:t>
            </a:r>
            <a:r>
              <a:rPr lang="en-US" dirty="0"/>
              <a:t>Seen in rape cases where the victim’s DNA is in </a:t>
            </a:r>
            <a:r>
              <a:rPr lang="en-US" dirty="0" smtClean="0"/>
              <a:t>	high </a:t>
            </a:r>
            <a:r>
              <a:rPr lang="en-US" dirty="0"/>
              <a:t>quantity as compared to a low quantity of </a:t>
            </a:r>
            <a:r>
              <a:rPr lang="en-US" dirty="0" smtClean="0"/>
              <a:t>	suspect </a:t>
            </a:r>
            <a:r>
              <a:rPr lang="en-US" dirty="0"/>
              <a:t>DNA</a:t>
            </a:r>
          </a:p>
          <a:p>
            <a:pPr marL="365760" lvl="1" indent="0">
              <a:buNone/>
            </a:pPr>
            <a:r>
              <a:rPr lang="en-US" dirty="0" smtClean="0"/>
              <a:t>	–</a:t>
            </a:r>
            <a:r>
              <a:rPr lang="en-US" dirty="0" err="1"/>
              <a:t>Swabbings</a:t>
            </a:r>
            <a:r>
              <a:rPr lang="en-US" dirty="0"/>
              <a:t> of </a:t>
            </a:r>
            <a:r>
              <a:rPr lang="en-US" dirty="0" err="1"/>
              <a:t>bitemarks</a:t>
            </a:r>
            <a:endParaRPr lang="en-US" dirty="0"/>
          </a:p>
        </p:txBody>
      </p:sp>
      <p:sp>
        <p:nvSpPr>
          <p:cNvPr id="3" name="Title 2"/>
          <p:cNvSpPr>
            <a:spLocks noGrp="1"/>
          </p:cNvSpPr>
          <p:nvPr>
            <p:ph type="title"/>
          </p:nvPr>
        </p:nvSpPr>
        <p:spPr/>
        <p:txBody>
          <a:bodyPr/>
          <a:lstStyle/>
          <a:p>
            <a:r>
              <a:rPr lang="en-US" dirty="0"/>
              <a:t>Issues: </a:t>
            </a:r>
          </a:p>
        </p:txBody>
      </p:sp>
    </p:spTree>
    <p:extLst>
      <p:ext uri="{BB962C8B-B14F-4D97-AF65-F5344CB8AC3E}">
        <p14:creationId xmlns:p14="http://schemas.microsoft.com/office/powerpoint/2010/main" val="2684017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Contamination or Secondary Transfer </a:t>
            </a:r>
          </a:p>
          <a:p>
            <a:pPr marL="109728" indent="0">
              <a:buNone/>
            </a:pPr>
            <a:r>
              <a:rPr lang="en-US" dirty="0" smtClean="0"/>
              <a:t>• </a:t>
            </a:r>
            <a:r>
              <a:rPr lang="en-US" dirty="0"/>
              <a:t>DNA can be carried off from the </a:t>
            </a:r>
            <a:r>
              <a:rPr lang="en-US" dirty="0" smtClean="0"/>
              <a:t>original location</a:t>
            </a:r>
            <a:endParaRPr lang="en-US" dirty="0"/>
          </a:p>
          <a:p>
            <a:pPr marL="109728" indent="0">
              <a:buNone/>
            </a:pPr>
            <a:r>
              <a:rPr lang="en-US" dirty="0" smtClean="0"/>
              <a:t>• </a:t>
            </a:r>
            <a:r>
              <a:rPr lang="en-US" dirty="0"/>
              <a:t>Three </a:t>
            </a:r>
            <a:r>
              <a:rPr lang="en-US" dirty="0" smtClean="0"/>
              <a:t>forms:</a:t>
            </a:r>
            <a:endParaRPr lang="en-US" dirty="0"/>
          </a:p>
          <a:p>
            <a:pPr lvl="1"/>
            <a:r>
              <a:rPr lang="en-US" dirty="0"/>
              <a:t>– Person-person-object</a:t>
            </a:r>
          </a:p>
          <a:p>
            <a:pPr marL="630936" lvl="2" indent="0">
              <a:buNone/>
            </a:pPr>
            <a:r>
              <a:rPr lang="en-US" dirty="0"/>
              <a:t>• Handshake to a weapon</a:t>
            </a:r>
          </a:p>
          <a:p>
            <a:pPr lvl="1"/>
            <a:r>
              <a:rPr lang="en-US" dirty="0"/>
              <a:t>– Person-object-person</a:t>
            </a:r>
          </a:p>
          <a:p>
            <a:pPr marL="630936" lvl="2" indent="0">
              <a:buNone/>
            </a:pPr>
            <a:r>
              <a:rPr lang="en-US" dirty="0" smtClean="0"/>
              <a:t>• </a:t>
            </a:r>
            <a:r>
              <a:rPr lang="en-US" dirty="0"/>
              <a:t>Suspect to knife to bystander</a:t>
            </a:r>
          </a:p>
          <a:p>
            <a:pPr lvl="1"/>
            <a:r>
              <a:rPr lang="en-US" dirty="0"/>
              <a:t>– Person-object-object</a:t>
            </a:r>
          </a:p>
          <a:p>
            <a:pPr marL="630936" lvl="2" indent="0">
              <a:buNone/>
            </a:pPr>
            <a:r>
              <a:rPr lang="en-US" dirty="0"/>
              <a:t>• Bystander-towel-gun</a:t>
            </a:r>
          </a:p>
        </p:txBody>
      </p:sp>
      <p:sp>
        <p:nvSpPr>
          <p:cNvPr id="3" name="Title 2"/>
          <p:cNvSpPr>
            <a:spLocks noGrp="1"/>
          </p:cNvSpPr>
          <p:nvPr>
            <p:ph type="title"/>
          </p:nvPr>
        </p:nvSpPr>
        <p:spPr/>
        <p:txBody>
          <a:bodyPr/>
          <a:lstStyle/>
          <a:p>
            <a:r>
              <a:rPr lang="en-US" dirty="0"/>
              <a:t>Issues: </a:t>
            </a:r>
          </a:p>
        </p:txBody>
      </p:sp>
    </p:spTree>
    <p:extLst>
      <p:ext uri="{BB962C8B-B14F-4D97-AF65-F5344CB8AC3E}">
        <p14:creationId xmlns:p14="http://schemas.microsoft.com/office/powerpoint/2010/main" val="1778769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Michigan DNA Statute </a:t>
            </a:r>
            <a:endParaRPr lang="en-US" dirty="0"/>
          </a:p>
        </p:txBody>
      </p:sp>
      <p:sp>
        <p:nvSpPr>
          <p:cNvPr id="4" name="Content Placeholder 3"/>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But, post 2001 convictions, Defendant must also show:</a:t>
            </a:r>
            <a:endParaRPr lang="en-US" dirty="0"/>
          </a:p>
          <a:p>
            <a:pPr lvl="1"/>
            <a:r>
              <a:rPr lang="en-US" dirty="0" smtClean="0"/>
              <a:t>DNA testing was done at trial, </a:t>
            </a:r>
          </a:p>
          <a:p>
            <a:pPr lvl="1"/>
            <a:r>
              <a:rPr lang="en-US" dirty="0" smtClean="0"/>
              <a:t>Testing was “inconclusive”</a:t>
            </a:r>
          </a:p>
          <a:p>
            <a:pPr lvl="1"/>
            <a:r>
              <a:rPr lang="en-US" dirty="0" smtClean="0"/>
              <a:t>Testing with current technology could give a conclusive result.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763000" cy="284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21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i="1" dirty="0"/>
              <a:t>People v. Barrera,</a:t>
            </a:r>
            <a:r>
              <a:rPr lang="en-US" dirty="0"/>
              <a:t> 278 </a:t>
            </a:r>
            <a:r>
              <a:rPr lang="en-US" dirty="0" err="1"/>
              <a:t>Mich.App</a:t>
            </a:r>
            <a:r>
              <a:rPr lang="en-US" dirty="0"/>
              <a:t>. 730, 737, 752 N.W.2d 485 (2008</a:t>
            </a:r>
            <a:r>
              <a:rPr lang="en-US" dirty="0" smtClean="0"/>
              <a:t>).</a:t>
            </a:r>
            <a:endParaRPr lang="en-US" dirty="0"/>
          </a:p>
          <a:p>
            <a:pPr lvl="1"/>
            <a:r>
              <a:rPr lang="en-US" dirty="0" smtClean="0"/>
              <a:t>Issue</a:t>
            </a:r>
            <a:r>
              <a:rPr lang="en-US" dirty="0"/>
              <a:t>: Evidence sought to be tested </a:t>
            </a:r>
            <a:r>
              <a:rPr lang="en-US" i="1" dirty="0"/>
              <a:t>is material to the issue of the convicted person's identity as the perpetrator</a:t>
            </a:r>
            <a:r>
              <a:rPr lang="en-US" dirty="0"/>
              <a:t>…of the crime.</a:t>
            </a:r>
          </a:p>
          <a:p>
            <a:pPr lvl="1"/>
            <a:r>
              <a:rPr lang="en-US" dirty="0"/>
              <a:t>The COA interpreted the language in § 16(4)(a), which at that time was found in § 16(3)(a), holding that biological evidence “must be of some consequence to the issue of identity” or, stated differently, that there must be “some logical relationship between the evidence sought to be tested and the issue of identity.” </a:t>
            </a:r>
          </a:p>
          <a:p>
            <a:pPr lvl="1"/>
            <a:r>
              <a:rPr lang="en-US" dirty="0"/>
              <a:t>The language in MCL 770.16(4)(a) “requires a defendant to link DNA evidence sought to be tested to both the crime and the criminal in order to show materiality....” </a:t>
            </a:r>
            <a:r>
              <a:rPr lang="en-US" i="1" dirty="0"/>
              <a:t>Id</a:t>
            </a:r>
            <a:r>
              <a:rPr lang="en-US" dirty="0"/>
              <a:t>. at 740, 752 N.W.2d 485.</a:t>
            </a:r>
          </a:p>
          <a:p>
            <a:endParaRPr lang="en-US" dirty="0"/>
          </a:p>
        </p:txBody>
      </p:sp>
      <p:sp>
        <p:nvSpPr>
          <p:cNvPr id="3" name="Title 2"/>
          <p:cNvSpPr>
            <a:spLocks noGrp="1"/>
          </p:cNvSpPr>
          <p:nvPr>
            <p:ph type="title"/>
          </p:nvPr>
        </p:nvSpPr>
        <p:spPr/>
        <p:txBody>
          <a:bodyPr/>
          <a:lstStyle/>
          <a:p>
            <a:r>
              <a:rPr lang="en-US" dirty="0" smtClean="0"/>
              <a:t>DNA </a:t>
            </a:r>
            <a:r>
              <a:rPr lang="en-US" dirty="0"/>
              <a:t>Case Law</a:t>
            </a:r>
          </a:p>
        </p:txBody>
      </p:sp>
    </p:spTree>
    <p:extLst>
      <p:ext uri="{BB962C8B-B14F-4D97-AF65-F5344CB8AC3E}">
        <p14:creationId xmlns:p14="http://schemas.microsoft.com/office/powerpoint/2010/main" val="4209751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24128" indent="-457200">
              <a:lnSpc>
                <a:spcPct val="115000"/>
              </a:lnSpc>
              <a:spcBef>
                <a:spcPts val="0"/>
              </a:spcBef>
            </a:pPr>
            <a:r>
              <a:rPr lang="en-US" sz="2800" i="1" dirty="0">
                <a:latin typeface="Calibri" panose="020F0502020204030204" pitchFamily="34" charset="0"/>
                <a:ea typeface="Times New Roman"/>
                <a:cs typeface="Times New Roman"/>
              </a:rPr>
              <a:t>People v Poole</a:t>
            </a:r>
            <a:r>
              <a:rPr lang="en-US" sz="2800" dirty="0">
                <a:latin typeface="Calibri" panose="020F0502020204030204" pitchFamily="34" charset="0"/>
                <a:ea typeface="Times New Roman"/>
                <a:cs typeface="Times New Roman"/>
              </a:rPr>
              <a:t>, 311 </a:t>
            </a:r>
            <a:r>
              <a:rPr lang="en-US" sz="2800" dirty="0" err="1">
                <a:latin typeface="Calibri" panose="020F0502020204030204" pitchFamily="34" charset="0"/>
                <a:ea typeface="Times New Roman"/>
                <a:cs typeface="Times New Roman"/>
              </a:rPr>
              <a:t>Mich</a:t>
            </a:r>
            <a:r>
              <a:rPr lang="en-US" sz="2800" dirty="0">
                <a:latin typeface="Calibri" panose="020F0502020204030204" pitchFamily="34" charset="0"/>
                <a:ea typeface="Times New Roman"/>
                <a:cs typeface="Times New Roman"/>
              </a:rPr>
              <a:t> App 296 </a:t>
            </a:r>
            <a:r>
              <a:rPr lang="en-US" sz="2800" i="1" dirty="0">
                <a:latin typeface="Calibri" panose="020F0502020204030204" pitchFamily="34" charset="0"/>
                <a:ea typeface="Times New Roman"/>
                <a:cs typeface="Times New Roman"/>
              </a:rPr>
              <a:t>app den</a:t>
            </a:r>
            <a:r>
              <a:rPr lang="en-US" sz="2800" dirty="0">
                <a:latin typeface="Calibri" panose="020F0502020204030204" pitchFamily="34" charset="0"/>
                <a:ea typeface="Times New Roman"/>
                <a:cs typeface="Times New Roman"/>
              </a:rPr>
              <a:t> 498 </a:t>
            </a:r>
            <a:r>
              <a:rPr lang="en-US" sz="2800" dirty="0" err="1">
                <a:latin typeface="Calibri" panose="020F0502020204030204" pitchFamily="34" charset="0"/>
                <a:ea typeface="Times New Roman"/>
                <a:cs typeface="Times New Roman"/>
              </a:rPr>
              <a:t>Mich</a:t>
            </a:r>
            <a:r>
              <a:rPr lang="en-US" sz="2800" dirty="0">
                <a:latin typeface="Calibri" panose="020F0502020204030204" pitchFamily="34" charset="0"/>
                <a:ea typeface="Times New Roman"/>
                <a:cs typeface="Times New Roman"/>
              </a:rPr>
              <a:t> 922; 871 NW2d 197 (2015)</a:t>
            </a:r>
            <a:endParaRPr lang="en-US" sz="2600" dirty="0">
              <a:latin typeface="Calibri" panose="020F0502020204030204" pitchFamily="34" charset="0"/>
              <a:ea typeface="Calibri"/>
              <a:cs typeface="Times New Roman"/>
            </a:endParaRPr>
          </a:p>
          <a:p>
            <a:pPr marL="1421892" lvl="1" indent="-342900">
              <a:lnSpc>
                <a:spcPct val="115000"/>
              </a:lnSpc>
              <a:spcBef>
                <a:spcPts val="0"/>
              </a:spcBef>
              <a:spcAft>
                <a:spcPts val="1000"/>
              </a:spcAft>
            </a:pPr>
            <a:r>
              <a:rPr lang="en-US" dirty="0">
                <a:latin typeface="Times New Roman"/>
                <a:ea typeface="Calibri"/>
                <a:cs typeface="Times New Roman"/>
              </a:rPr>
              <a:t> </a:t>
            </a:r>
            <a:r>
              <a:rPr lang="en-US" dirty="0">
                <a:latin typeface="Times New Roman"/>
                <a:ea typeface="Times New Roman"/>
                <a:cs typeface="Times New Roman"/>
              </a:rPr>
              <a:t>DNA testing could be inconclusive, could point to defendant as being a donor, or could exclude defendant as the source of any blood samples, along with potentially identifying another specific individual as the donor, thereby clearly satisfying MCL 770.16(4)(a). Because DNA testing of a blood sample could possibly connect another person to the crime scene or exclude defendant, the sample would be of some consequence or have a logical relationship to the issue of identity and would be linked to both the crime and the criminal. In other words, the blood samples would necessarily be material to defendant's identity as the perpetrator.</a:t>
            </a:r>
            <a:endParaRPr lang="en-US" dirty="0">
              <a:latin typeface="Calibri"/>
              <a:ea typeface="Calibri"/>
              <a:cs typeface="Times New Roman"/>
            </a:endParaRPr>
          </a:p>
          <a:p>
            <a:endParaRPr lang="en-US" dirty="0"/>
          </a:p>
        </p:txBody>
      </p:sp>
      <p:sp>
        <p:nvSpPr>
          <p:cNvPr id="3" name="Title 2"/>
          <p:cNvSpPr>
            <a:spLocks noGrp="1"/>
          </p:cNvSpPr>
          <p:nvPr>
            <p:ph type="title"/>
          </p:nvPr>
        </p:nvSpPr>
        <p:spPr/>
        <p:txBody>
          <a:bodyPr/>
          <a:lstStyle/>
          <a:p>
            <a:r>
              <a:rPr lang="en-US" dirty="0"/>
              <a:t>DNA Case Law</a:t>
            </a:r>
          </a:p>
        </p:txBody>
      </p:sp>
    </p:spTree>
    <p:extLst>
      <p:ext uri="{BB962C8B-B14F-4D97-AF65-F5344CB8AC3E}">
        <p14:creationId xmlns:p14="http://schemas.microsoft.com/office/powerpoint/2010/main" val="3637277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 Simplified Guide to a variety of Forensic science topics, including DNA: </a:t>
            </a:r>
            <a:r>
              <a:rPr lang="en-US" sz="2800" u="sng" dirty="0">
                <a:hlinkClick r:id="rId2"/>
              </a:rPr>
              <a:t>www.forensicsciencesimplified.org</a:t>
            </a:r>
            <a:r>
              <a:rPr lang="en-US" sz="2800" dirty="0" smtClean="0"/>
              <a:t>.</a:t>
            </a:r>
          </a:p>
          <a:p>
            <a:endParaRPr lang="en-US" sz="2400" dirty="0"/>
          </a:p>
          <a:p>
            <a:r>
              <a:rPr lang="en-US" sz="2800" dirty="0"/>
              <a:t>The DNA Initiative: </a:t>
            </a:r>
            <a:r>
              <a:rPr lang="en-US" sz="2800" u="sng" dirty="0">
                <a:hlinkClick r:id="rId3"/>
              </a:rPr>
              <a:t>www.dna.gov</a:t>
            </a:r>
            <a:r>
              <a:rPr lang="en-US" sz="2800" dirty="0"/>
              <a:t>. </a:t>
            </a:r>
            <a:endParaRPr lang="en-US" sz="2800" dirty="0" smtClean="0"/>
          </a:p>
          <a:p>
            <a:endParaRPr lang="en-US" sz="2400" dirty="0"/>
          </a:p>
          <a:p>
            <a:r>
              <a:rPr lang="en-US" sz="2800" dirty="0"/>
              <a:t>Principles of Forensic DNA for Officers of the Court: </a:t>
            </a:r>
            <a:r>
              <a:rPr lang="en-US" sz="2800" u="sng" dirty="0">
                <a:hlinkClick r:id="rId4"/>
              </a:rPr>
              <a:t>http://projects.nfstc.org/otc/</a:t>
            </a:r>
            <a:r>
              <a:rPr lang="en-US" sz="2800" dirty="0"/>
              <a:t> </a:t>
            </a:r>
            <a:endParaRPr lang="en-US" sz="2400" dirty="0"/>
          </a:p>
          <a:p>
            <a:endParaRPr lang="en-US" dirty="0"/>
          </a:p>
        </p:txBody>
      </p:sp>
      <p:sp>
        <p:nvSpPr>
          <p:cNvPr id="3" name="Title 2"/>
          <p:cNvSpPr>
            <a:spLocks noGrp="1"/>
          </p:cNvSpPr>
          <p:nvPr>
            <p:ph type="title"/>
          </p:nvPr>
        </p:nvSpPr>
        <p:spPr/>
        <p:txBody>
          <a:bodyPr>
            <a:normAutofit fontScale="90000"/>
          </a:bodyPr>
          <a:lstStyle/>
          <a:p>
            <a:pPr lvl="0"/>
            <a:r>
              <a:rPr lang="en-US" dirty="0">
                <a:effectLst/>
              </a:rPr>
              <a:t>Other Resources:</a:t>
            </a:r>
            <a:br>
              <a:rPr lang="en-US" dirty="0">
                <a:effectLst/>
              </a:rPr>
            </a:br>
            <a:endParaRPr lang="en-US" dirty="0"/>
          </a:p>
        </p:txBody>
      </p:sp>
    </p:spTree>
    <p:extLst>
      <p:ext uri="{BB962C8B-B14F-4D97-AF65-F5344CB8AC3E}">
        <p14:creationId xmlns:p14="http://schemas.microsoft.com/office/powerpoint/2010/main" val="350962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4038600" cy="5059363"/>
          </a:xfrm>
        </p:spPr>
        <p:txBody>
          <a:bodyPr>
            <a:noAutofit/>
          </a:bodyPr>
          <a:lstStyle/>
          <a:p>
            <a:r>
              <a:rPr lang="en-US" sz="2300" dirty="0" smtClean="0"/>
              <a:t>Sexual Assault Kits</a:t>
            </a:r>
          </a:p>
          <a:p>
            <a:r>
              <a:rPr lang="en-US" sz="2300" dirty="0" smtClean="0"/>
              <a:t>Masks</a:t>
            </a:r>
          </a:p>
          <a:p>
            <a:r>
              <a:rPr lang="en-US" sz="2300" dirty="0" smtClean="0"/>
              <a:t>Hats/ sweatbands</a:t>
            </a:r>
          </a:p>
          <a:p>
            <a:r>
              <a:rPr lang="en-US" sz="2300" dirty="0" smtClean="0"/>
              <a:t>Gloves</a:t>
            </a:r>
          </a:p>
          <a:p>
            <a:r>
              <a:rPr lang="en-US" sz="2300" dirty="0" smtClean="0"/>
              <a:t>Clothing</a:t>
            </a:r>
          </a:p>
          <a:p>
            <a:r>
              <a:rPr lang="en-US" sz="2300" dirty="0" smtClean="0"/>
              <a:t>Bedding</a:t>
            </a:r>
          </a:p>
          <a:p>
            <a:r>
              <a:rPr lang="en-US" sz="2300" dirty="0" smtClean="0"/>
              <a:t>Fingernail scrapings </a:t>
            </a:r>
          </a:p>
          <a:p>
            <a:r>
              <a:rPr lang="en-US" sz="2300" dirty="0" smtClean="0"/>
              <a:t>Ligatures (rope, wire, cord)</a:t>
            </a:r>
          </a:p>
          <a:p>
            <a:r>
              <a:rPr lang="en-US" sz="2300" dirty="0" smtClean="0"/>
              <a:t>Bottles/ cans</a:t>
            </a:r>
          </a:p>
          <a:p>
            <a:r>
              <a:rPr lang="en-US" sz="2300" dirty="0" smtClean="0"/>
              <a:t>Earrings</a:t>
            </a:r>
          </a:p>
          <a:p>
            <a:r>
              <a:rPr lang="en-US" sz="2300" dirty="0" smtClean="0"/>
              <a:t>Watches</a:t>
            </a:r>
          </a:p>
          <a:p>
            <a:r>
              <a:rPr lang="en-US" sz="2300" dirty="0" smtClean="0"/>
              <a:t>Combs</a:t>
            </a:r>
            <a:endParaRPr lang="en-US" sz="2300" dirty="0"/>
          </a:p>
        </p:txBody>
      </p:sp>
      <p:sp>
        <p:nvSpPr>
          <p:cNvPr id="2" name="Title 1"/>
          <p:cNvSpPr>
            <a:spLocks noGrp="1"/>
          </p:cNvSpPr>
          <p:nvPr>
            <p:ph type="title"/>
          </p:nvPr>
        </p:nvSpPr>
        <p:spPr>
          <a:xfrm>
            <a:off x="457200" y="228600"/>
            <a:ext cx="8229600" cy="1143000"/>
          </a:xfrm>
        </p:spPr>
        <p:txBody>
          <a:bodyPr/>
          <a:lstStyle/>
          <a:p>
            <a:pPr algn="ctr"/>
            <a:r>
              <a:rPr lang="en-US" b="1" dirty="0">
                <a:latin typeface="Albertus MT" pitchFamily="18" charset="0"/>
              </a:rPr>
              <a:t>Potential DNA Evidence:</a:t>
            </a:r>
            <a:endParaRPr lang="en-US" dirty="0"/>
          </a:p>
        </p:txBody>
      </p:sp>
      <p:sp>
        <p:nvSpPr>
          <p:cNvPr id="6" name="TextBox 5"/>
          <p:cNvSpPr txBox="1"/>
          <p:nvPr/>
        </p:nvSpPr>
        <p:spPr>
          <a:xfrm>
            <a:off x="4648200" y="1143000"/>
            <a:ext cx="4038600" cy="5575524"/>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2300" dirty="0">
                <a:solidFill>
                  <a:prstClr val="black"/>
                </a:solidFill>
              </a:rPr>
              <a:t>Eyeglasses</a:t>
            </a:r>
          </a:p>
          <a:p>
            <a:pPr marL="342900" lvl="0" indent="-342900">
              <a:spcBef>
                <a:spcPct val="20000"/>
              </a:spcBef>
              <a:buFont typeface="Arial" panose="020B0604020202020204" pitchFamily="34" charset="0"/>
              <a:buChar char="•"/>
            </a:pPr>
            <a:r>
              <a:rPr lang="en-US" sz="2300" dirty="0">
                <a:solidFill>
                  <a:prstClr val="black"/>
                </a:solidFill>
              </a:rPr>
              <a:t>Bite marks</a:t>
            </a:r>
          </a:p>
          <a:p>
            <a:pPr marL="342900" lvl="0" indent="-342900">
              <a:spcBef>
                <a:spcPct val="20000"/>
              </a:spcBef>
              <a:buFont typeface="Arial" panose="020B0604020202020204" pitchFamily="34" charset="0"/>
              <a:buChar char="•"/>
            </a:pPr>
            <a:r>
              <a:rPr lang="en-US" sz="2300" dirty="0">
                <a:solidFill>
                  <a:prstClr val="black"/>
                </a:solidFill>
              </a:rPr>
              <a:t>Condoms</a:t>
            </a:r>
          </a:p>
          <a:p>
            <a:pPr marL="342900" lvl="0" indent="-342900">
              <a:spcBef>
                <a:spcPct val="20000"/>
              </a:spcBef>
              <a:buFont typeface="Arial" panose="020B0604020202020204" pitchFamily="34" charset="0"/>
              <a:buChar char="•"/>
            </a:pPr>
            <a:r>
              <a:rPr lang="en-US" sz="2300" dirty="0">
                <a:solidFill>
                  <a:prstClr val="black"/>
                </a:solidFill>
              </a:rPr>
              <a:t>Toothbrushes</a:t>
            </a:r>
          </a:p>
          <a:p>
            <a:pPr marL="342900" lvl="0" indent="-342900">
              <a:spcBef>
                <a:spcPct val="20000"/>
              </a:spcBef>
              <a:buFont typeface="Arial" panose="020B0604020202020204" pitchFamily="34" charset="0"/>
              <a:buChar char="•"/>
            </a:pPr>
            <a:r>
              <a:rPr lang="en-US" sz="2300" dirty="0">
                <a:solidFill>
                  <a:prstClr val="black"/>
                </a:solidFill>
              </a:rPr>
              <a:t>Chewed gum</a:t>
            </a:r>
          </a:p>
          <a:p>
            <a:pPr marL="342900" lvl="0" indent="-342900">
              <a:spcBef>
                <a:spcPct val="20000"/>
              </a:spcBef>
              <a:buFont typeface="Arial" panose="020B0604020202020204" pitchFamily="34" charset="0"/>
              <a:buChar char="•"/>
            </a:pPr>
            <a:r>
              <a:rPr lang="en-US" sz="2300" dirty="0">
                <a:solidFill>
                  <a:prstClr val="black"/>
                </a:solidFill>
              </a:rPr>
              <a:t>Toothpicks</a:t>
            </a:r>
          </a:p>
          <a:p>
            <a:pPr marL="342900" lvl="0" indent="-342900">
              <a:spcBef>
                <a:spcPct val="20000"/>
              </a:spcBef>
              <a:buFont typeface="Arial" panose="020B0604020202020204" pitchFamily="34" charset="0"/>
              <a:buChar char="•"/>
            </a:pPr>
            <a:r>
              <a:rPr lang="en-US" sz="2300" dirty="0">
                <a:solidFill>
                  <a:prstClr val="black"/>
                </a:solidFill>
              </a:rPr>
              <a:t>Used Tissues</a:t>
            </a:r>
          </a:p>
          <a:p>
            <a:pPr marL="342900" lvl="0" indent="-342900">
              <a:spcBef>
                <a:spcPct val="20000"/>
              </a:spcBef>
              <a:buFont typeface="Arial" panose="020B0604020202020204" pitchFamily="34" charset="0"/>
              <a:buChar char="•"/>
            </a:pPr>
            <a:r>
              <a:rPr lang="en-US" sz="2300" dirty="0">
                <a:solidFill>
                  <a:prstClr val="black"/>
                </a:solidFill>
              </a:rPr>
              <a:t>Licked stamps/envelopes</a:t>
            </a:r>
          </a:p>
          <a:p>
            <a:pPr marL="342900" lvl="0" indent="-342900">
              <a:spcBef>
                <a:spcPct val="20000"/>
              </a:spcBef>
              <a:buFont typeface="Arial" panose="020B0604020202020204" pitchFamily="34" charset="0"/>
              <a:buChar char="•"/>
            </a:pPr>
            <a:r>
              <a:rPr lang="en-US" sz="2300" dirty="0">
                <a:solidFill>
                  <a:prstClr val="black"/>
                </a:solidFill>
              </a:rPr>
              <a:t>Cigarette butts</a:t>
            </a:r>
          </a:p>
          <a:p>
            <a:pPr marL="342900" lvl="0" indent="-342900">
              <a:spcBef>
                <a:spcPct val="20000"/>
              </a:spcBef>
              <a:buFont typeface="Arial" panose="020B0604020202020204" pitchFamily="34" charset="0"/>
              <a:buChar char="•"/>
            </a:pPr>
            <a:r>
              <a:rPr lang="en-US" sz="2300" dirty="0">
                <a:solidFill>
                  <a:prstClr val="black"/>
                </a:solidFill>
              </a:rPr>
              <a:t>Keys </a:t>
            </a:r>
          </a:p>
          <a:p>
            <a:pPr marL="342900" lvl="0" indent="-342900">
              <a:spcBef>
                <a:spcPct val="20000"/>
              </a:spcBef>
              <a:buFont typeface="Arial" panose="020B0604020202020204" pitchFamily="34" charset="0"/>
              <a:buChar char="•"/>
            </a:pPr>
            <a:r>
              <a:rPr lang="en-US" sz="2300" dirty="0">
                <a:solidFill>
                  <a:prstClr val="black"/>
                </a:solidFill>
              </a:rPr>
              <a:t>Guns/ knifes/ bats</a:t>
            </a:r>
          </a:p>
          <a:p>
            <a:pPr marL="342900" lvl="0" indent="-342900">
              <a:spcBef>
                <a:spcPct val="20000"/>
              </a:spcBef>
              <a:buFont typeface="Arial" panose="020B0604020202020204" pitchFamily="34" charset="0"/>
              <a:buChar char="•"/>
            </a:pPr>
            <a:r>
              <a:rPr lang="en-US" sz="2300" dirty="0">
                <a:solidFill>
                  <a:prstClr val="black"/>
                </a:solidFill>
              </a:rPr>
              <a:t>Bullets</a:t>
            </a:r>
          </a:p>
        </p:txBody>
      </p:sp>
    </p:spTree>
    <p:extLst>
      <p:ext uri="{BB962C8B-B14F-4D97-AF65-F5344CB8AC3E}">
        <p14:creationId xmlns:p14="http://schemas.microsoft.com/office/powerpoint/2010/main" val="234052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2DA2BF"/>
              </a:buClr>
            </a:pPr>
            <a:r>
              <a:rPr lang="en-US" dirty="0">
                <a:solidFill>
                  <a:prstClr val="black"/>
                </a:solidFill>
              </a:rPr>
              <a:t>The best DNA evidence arises when a person’s DNA is found where it is not supposed to be.</a:t>
            </a:r>
          </a:p>
          <a:p>
            <a:pPr lvl="1">
              <a:buClr>
                <a:srgbClr val="2DA2BF"/>
              </a:buClr>
            </a:pPr>
            <a:r>
              <a:rPr lang="en-US" dirty="0">
                <a:solidFill>
                  <a:prstClr val="black"/>
                </a:solidFill>
              </a:rPr>
              <a:t>Items moved by the perpetrator </a:t>
            </a:r>
          </a:p>
          <a:p>
            <a:pPr lvl="1">
              <a:buClr>
                <a:srgbClr val="2DA2BF"/>
              </a:buClr>
            </a:pPr>
            <a:r>
              <a:rPr lang="en-US" dirty="0">
                <a:solidFill>
                  <a:prstClr val="black"/>
                </a:solidFill>
              </a:rPr>
              <a:t>Items left behind by the perpetrator </a:t>
            </a:r>
          </a:p>
          <a:p>
            <a:pPr lvl="1">
              <a:buClr>
                <a:srgbClr val="2DA2BF"/>
              </a:buClr>
            </a:pPr>
            <a:r>
              <a:rPr lang="en-US" dirty="0">
                <a:solidFill>
                  <a:prstClr val="black"/>
                </a:solidFill>
              </a:rPr>
              <a:t>Points of entry or exit</a:t>
            </a:r>
          </a:p>
          <a:p>
            <a:pPr lvl="1">
              <a:buClr>
                <a:srgbClr val="2DA2BF"/>
              </a:buClr>
            </a:pPr>
            <a:r>
              <a:rPr lang="en-US" dirty="0">
                <a:solidFill>
                  <a:prstClr val="black"/>
                </a:solidFill>
              </a:rPr>
              <a:t>Recovered stolen items</a:t>
            </a:r>
          </a:p>
          <a:p>
            <a:pPr lvl="0">
              <a:buClr>
                <a:srgbClr val="2DA2BF"/>
              </a:buClr>
            </a:pPr>
            <a:r>
              <a:rPr lang="en-US" dirty="0">
                <a:solidFill>
                  <a:prstClr val="black"/>
                </a:solidFill>
              </a:rPr>
              <a:t>Police questioning may focus on this principle. </a:t>
            </a:r>
          </a:p>
          <a:p>
            <a:pPr lvl="1">
              <a:buClr>
                <a:srgbClr val="2DA2BF"/>
              </a:buClr>
            </a:pPr>
            <a:r>
              <a:rPr lang="en-US" dirty="0">
                <a:solidFill>
                  <a:prstClr val="black"/>
                </a:solidFill>
              </a:rPr>
              <a:t>i.e.: Do you know the victim? Have you ever been here? Initial photographs. </a:t>
            </a:r>
          </a:p>
          <a:p>
            <a:endParaRPr lang="en-US" dirty="0"/>
          </a:p>
        </p:txBody>
      </p:sp>
      <p:sp>
        <p:nvSpPr>
          <p:cNvPr id="3" name="Title 2"/>
          <p:cNvSpPr>
            <a:spLocks noGrp="1"/>
          </p:cNvSpPr>
          <p:nvPr>
            <p:ph type="title"/>
          </p:nvPr>
        </p:nvSpPr>
        <p:spPr/>
        <p:txBody>
          <a:bodyPr>
            <a:normAutofit fontScale="90000"/>
          </a:bodyPr>
          <a:lstStyle/>
          <a:p>
            <a:pPr algn="ctr"/>
            <a:r>
              <a:rPr lang="en-US" dirty="0">
                <a:latin typeface="Albertus MT" pitchFamily="18" charset="0"/>
              </a:rPr>
              <a:t>Probative Items of Evidence from </a:t>
            </a:r>
            <a:r>
              <a:rPr lang="en-US" dirty="0" smtClean="0">
                <a:latin typeface="Albertus MT" pitchFamily="18" charset="0"/>
              </a:rPr>
              <a:t/>
            </a:r>
            <a:br>
              <a:rPr lang="en-US" dirty="0" smtClean="0">
                <a:latin typeface="Albertus MT" pitchFamily="18" charset="0"/>
              </a:rPr>
            </a:br>
            <a:r>
              <a:rPr lang="en-US" dirty="0" smtClean="0">
                <a:latin typeface="Albertus MT" pitchFamily="18" charset="0"/>
              </a:rPr>
              <a:t>Crime </a:t>
            </a:r>
            <a:r>
              <a:rPr lang="en-US" dirty="0">
                <a:latin typeface="Albertus MT" pitchFamily="18" charset="0"/>
              </a:rPr>
              <a:t>Scenes</a:t>
            </a:r>
            <a:endParaRPr lang="en-US" dirty="0"/>
          </a:p>
        </p:txBody>
      </p:sp>
    </p:spTree>
    <p:extLst>
      <p:ext uri="{BB962C8B-B14F-4D97-AF65-F5344CB8AC3E}">
        <p14:creationId xmlns:p14="http://schemas.microsoft.com/office/powerpoint/2010/main" val="1265820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buFont typeface="+mj-lt"/>
              <a:buAutoNum type="arabicPeriod"/>
            </a:pPr>
            <a:r>
              <a:rPr lang="en-US" sz="2800" dirty="0">
                <a:latin typeface="Albertus MT" pitchFamily="18" charset="0"/>
              </a:rPr>
              <a:t>Evidence Screening (</a:t>
            </a:r>
            <a:r>
              <a:rPr lang="en-US" sz="2800" dirty="0" smtClean="0">
                <a:latin typeface="Albertus MT" pitchFamily="18" charset="0"/>
              </a:rPr>
              <a:t>serology testing)</a:t>
            </a:r>
          </a:p>
          <a:p>
            <a:pPr marL="514350" indent="-514350">
              <a:buFont typeface="+mj-lt"/>
              <a:buAutoNum type="arabicPeriod"/>
            </a:pPr>
            <a:r>
              <a:rPr lang="en-US" sz="2800" dirty="0" smtClean="0">
                <a:latin typeface="Albertus MT" pitchFamily="18" charset="0"/>
              </a:rPr>
              <a:t>Extraction</a:t>
            </a:r>
          </a:p>
          <a:p>
            <a:pPr marL="514350" indent="-514350">
              <a:buFont typeface="+mj-lt"/>
              <a:buAutoNum type="arabicPeriod"/>
            </a:pPr>
            <a:r>
              <a:rPr lang="en-US" sz="2800" dirty="0" smtClean="0">
                <a:latin typeface="Albertus MT" pitchFamily="18" charset="0"/>
              </a:rPr>
              <a:t>Quantitation</a:t>
            </a:r>
          </a:p>
          <a:p>
            <a:pPr marL="514350" indent="-514350">
              <a:buFont typeface="+mj-lt"/>
              <a:buAutoNum type="arabicPeriod"/>
            </a:pPr>
            <a:r>
              <a:rPr lang="en-US" sz="2800" dirty="0" smtClean="0">
                <a:latin typeface="Albertus MT" pitchFamily="18" charset="0"/>
              </a:rPr>
              <a:t>Amplification</a:t>
            </a:r>
          </a:p>
          <a:p>
            <a:pPr marL="514350" indent="-514350">
              <a:buFont typeface="+mj-lt"/>
              <a:buAutoNum type="arabicPeriod"/>
            </a:pPr>
            <a:r>
              <a:rPr lang="en-US" sz="2800" dirty="0" smtClean="0">
                <a:latin typeface="Albertus MT" pitchFamily="18" charset="0"/>
              </a:rPr>
              <a:t>Separation</a:t>
            </a:r>
          </a:p>
          <a:p>
            <a:pPr marL="514350" indent="-514350">
              <a:buFont typeface="+mj-lt"/>
              <a:buAutoNum type="arabicPeriod"/>
            </a:pPr>
            <a:r>
              <a:rPr lang="en-US" sz="2800" dirty="0">
                <a:latin typeface="Albertus MT" pitchFamily="18" charset="0"/>
              </a:rPr>
              <a:t>Analysis and </a:t>
            </a:r>
            <a:r>
              <a:rPr lang="en-US" sz="2800" dirty="0" smtClean="0">
                <a:latin typeface="Albertus MT" pitchFamily="18" charset="0"/>
              </a:rPr>
              <a:t>Interpretation</a:t>
            </a:r>
          </a:p>
          <a:p>
            <a:pPr marL="256032" lvl="1" indent="0">
              <a:buNone/>
            </a:pPr>
            <a:r>
              <a:rPr lang="en-US" sz="2800" dirty="0" smtClean="0">
                <a:latin typeface="Albertus MT" pitchFamily="18" charset="0"/>
              </a:rPr>
              <a:t>	</a:t>
            </a:r>
          </a:p>
          <a:p>
            <a:pPr marL="256032" lvl="1" indent="0">
              <a:buNone/>
            </a:pPr>
            <a:endParaRPr lang="en-US" sz="2800" dirty="0">
              <a:latin typeface="Albertus MT" pitchFamily="18" charset="0"/>
            </a:endParaRPr>
          </a:p>
          <a:p>
            <a:pPr marL="256032" lvl="1" indent="0">
              <a:buNone/>
            </a:pPr>
            <a:r>
              <a:rPr lang="en-US" sz="2400" dirty="0" smtClean="0">
                <a:latin typeface="Traditional Arabic" panose="02020603050405020304" pitchFamily="18" charset="-78"/>
                <a:cs typeface="Traditional Arabic" panose="02020603050405020304" pitchFamily="18" charset="-78"/>
              </a:rPr>
              <a:t>See </a:t>
            </a:r>
            <a:r>
              <a:rPr lang="en-US" sz="2400" i="1" dirty="0">
                <a:latin typeface="Traditional Arabic" panose="02020603050405020304" pitchFamily="18" charset="-78"/>
                <a:cs typeface="Traditional Arabic" panose="02020603050405020304" pitchFamily="18" charset="-78"/>
              </a:rPr>
              <a:t>People v Evans, </a:t>
            </a:r>
            <a:r>
              <a:rPr lang="en-US" sz="2400" dirty="0">
                <a:latin typeface="Traditional Arabic" panose="02020603050405020304" pitchFamily="18" charset="-78"/>
                <a:cs typeface="Traditional Arabic" panose="02020603050405020304" pitchFamily="18" charset="-78"/>
              </a:rPr>
              <a:t>Michigan Court of </a:t>
            </a:r>
            <a:r>
              <a:rPr lang="en-US" sz="2400" dirty="0" smtClean="0">
                <a:latin typeface="Traditional Arabic" panose="02020603050405020304" pitchFamily="18" charset="-78"/>
                <a:cs typeface="Traditional Arabic" panose="02020603050405020304" pitchFamily="18" charset="-78"/>
              </a:rPr>
              <a:t>Appeals </a:t>
            </a:r>
            <a:r>
              <a:rPr lang="en-US" sz="2400" dirty="0">
                <a:latin typeface="Traditional Arabic" panose="02020603050405020304" pitchFamily="18" charset="-78"/>
                <a:cs typeface="Traditional Arabic" panose="02020603050405020304" pitchFamily="18" charset="-78"/>
              </a:rPr>
              <a:t>No.304434, Nov. 15, 2012, </a:t>
            </a:r>
            <a:r>
              <a:rPr lang="en-US" sz="2400" dirty="0" smtClean="0">
                <a:latin typeface="Traditional Arabic" panose="02020603050405020304" pitchFamily="18" charset="-78"/>
                <a:cs typeface="Traditional Arabic" panose="02020603050405020304" pitchFamily="18" charset="-78"/>
              </a:rPr>
              <a:t>unpublished</a:t>
            </a:r>
            <a:r>
              <a:rPr lang="en-US" sz="2400" dirty="0">
                <a:latin typeface="Traditional Arabic" panose="02020603050405020304" pitchFamily="18" charset="-78"/>
                <a:cs typeface="Traditional Arabic" panose="02020603050405020304" pitchFamily="18" charset="-78"/>
              </a:rPr>
              <a:t>. </a:t>
            </a:r>
          </a:p>
          <a:p>
            <a:pPr marL="770382" lvl="1" indent="-514350">
              <a:buFont typeface="+mj-lt"/>
              <a:buAutoNum type="arabicPeriod"/>
            </a:pPr>
            <a:endParaRPr lang="en-US" sz="2800" dirty="0">
              <a:latin typeface="Albertus MT" pitchFamily="18" charset="0"/>
            </a:endParaRPr>
          </a:p>
        </p:txBody>
      </p:sp>
      <p:sp>
        <p:nvSpPr>
          <p:cNvPr id="2" name="Title 1"/>
          <p:cNvSpPr>
            <a:spLocks noGrp="1"/>
          </p:cNvSpPr>
          <p:nvPr>
            <p:ph type="title"/>
          </p:nvPr>
        </p:nvSpPr>
        <p:spPr/>
        <p:txBody>
          <a:bodyPr/>
          <a:lstStyle/>
          <a:p>
            <a:pPr lvl="1" algn="ctr" rtl="0">
              <a:spcBef>
                <a:spcPct val="0"/>
              </a:spcBef>
            </a:pPr>
            <a:r>
              <a:rPr kumimoji="0" lang="en-US" sz="4400" b="1" i="0" u="none" strike="noStrike" kern="1200" cap="none" spc="0" normalizeH="0" baseline="0" noProof="0" dirty="0" smtClean="0">
                <a:ln>
                  <a:noFill/>
                </a:ln>
                <a:solidFill>
                  <a:prstClr val="black"/>
                </a:solidFill>
                <a:effectLst/>
                <a:uLnTx/>
                <a:uFillTx/>
                <a:latin typeface="Albertus MT" pitchFamily="18" charset="0"/>
                <a:ea typeface="+mj-ea"/>
                <a:cs typeface="+mj-cs"/>
              </a:rPr>
              <a:t>DNA Testing Process</a:t>
            </a:r>
            <a:r>
              <a:rPr lang="en-US" dirty="0">
                <a:latin typeface="Albertus MT" pitchFamily="18" charset="0"/>
              </a:rPr>
              <a:t/>
            </a:r>
            <a:br>
              <a:rPr lang="en-US" dirty="0">
                <a:latin typeface="Albertus MT" pitchFamily="18" charset="0"/>
              </a:rPr>
            </a:br>
            <a:endParaRPr lang="en-US" dirty="0">
              <a:latin typeface="Albertus MT"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35098"/>
            <a:ext cx="371347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543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Albertus MT" pitchFamily="18" charset="0"/>
              </a:rPr>
              <a:t>Presumptive </a:t>
            </a:r>
            <a:r>
              <a:rPr lang="en-US" dirty="0">
                <a:latin typeface="Albertus MT" pitchFamily="18" charset="0"/>
              </a:rPr>
              <a:t>testing: </a:t>
            </a:r>
          </a:p>
          <a:p>
            <a:pPr lvl="1"/>
            <a:r>
              <a:rPr lang="en-US" dirty="0" smtClean="0">
                <a:latin typeface="Albertus MT" pitchFamily="18" charset="0"/>
              </a:rPr>
              <a:t>Sensitive.</a:t>
            </a:r>
          </a:p>
          <a:p>
            <a:pPr lvl="1"/>
            <a:r>
              <a:rPr lang="en-US" dirty="0" smtClean="0">
                <a:latin typeface="Albertus MT" pitchFamily="18" charset="0"/>
              </a:rPr>
              <a:t>Somewhat </a:t>
            </a:r>
            <a:r>
              <a:rPr lang="en-US" dirty="0">
                <a:latin typeface="Albertus MT" pitchFamily="18" charset="0"/>
              </a:rPr>
              <a:t>specific to body fluids, but </a:t>
            </a:r>
            <a:r>
              <a:rPr lang="en-US" b="1" dirty="0" smtClean="0">
                <a:latin typeface="Albertus MT" pitchFamily="18" charset="0"/>
              </a:rPr>
              <a:t>cannot </a:t>
            </a:r>
            <a:r>
              <a:rPr lang="en-US" dirty="0" smtClean="0">
                <a:latin typeface="Albertus MT" pitchFamily="18" charset="0"/>
              </a:rPr>
              <a:t>unequivocally </a:t>
            </a:r>
            <a:r>
              <a:rPr lang="en-US" dirty="0">
                <a:latin typeface="Albertus MT" pitchFamily="18" charset="0"/>
              </a:rPr>
              <a:t>determine if a particular body fluid is on an item </a:t>
            </a:r>
            <a:r>
              <a:rPr lang="en-US" dirty="0" smtClean="0">
                <a:latin typeface="Albertus MT" pitchFamily="18" charset="0"/>
              </a:rPr>
              <a:t>(false </a:t>
            </a:r>
            <a:r>
              <a:rPr lang="en-US" dirty="0">
                <a:latin typeface="Albertus MT" pitchFamily="18" charset="0"/>
              </a:rPr>
              <a:t>positives). </a:t>
            </a:r>
            <a:endParaRPr lang="en-US" dirty="0" smtClean="0">
              <a:latin typeface="Albertus MT" pitchFamily="18" charset="0"/>
            </a:endParaRPr>
          </a:p>
          <a:p>
            <a:pPr lvl="1"/>
            <a:r>
              <a:rPr lang="en-US" dirty="0" smtClean="0">
                <a:latin typeface="Albertus MT" pitchFamily="18" charset="0"/>
              </a:rPr>
              <a:t>Only </a:t>
            </a:r>
            <a:r>
              <a:rPr lang="en-US" dirty="0">
                <a:latin typeface="Albertus MT" pitchFamily="18" charset="0"/>
              </a:rPr>
              <a:t>indicate a body fluid </a:t>
            </a:r>
            <a:r>
              <a:rPr lang="en-US" i="1" dirty="0">
                <a:latin typeface="Albertus MT" pitchFamily="18" charset="0"/>
              </a:rPr>
              <a:t>might</a:t>
            </a:r>
            <a:r>
              <a:rPr lang="en-US" dirty="0">
                <a:latin typeface="Albertus MT" pitchFamily="18" charset="0"/>
              </a:rPr>
              <a:t> be </a:t>
            </a:r>
            <a:r>
              <a:rPr lang="en-US" dirty="0" smtClean="0">
                <a:latin typeface="Albertus MT" pitchFamily="18" charset="0"/>
              </a:rPr>
              <a:t>present.</a:t>
            </a:r>
          </a:p>
          <a:p>
            <a:pPr lvl="1"/>
            <a:r>
              <a:rPr lang="en-US" dirty="0" smtClean="0">
                <a:latin typeface="Albertus MT" pitchFamily="18" charset="0"/>
              </a:rPr>
              <a:t>Fast</a:t>
            </a:r>
            <a:r>
              <a:rPr lang="en-US" dirty="0">
                <a:latin typeface="Albertus MT" pitchFamily="18" charset="0"/>
              </a:rPr>
              <a:t>.</a:t>
            </a:r>
          </a:p>
          <a:p>
            <a:r>
              <a:rPr lang="en-US" dirty="0" smtClean="0">
                <a:latin typeface="Albertus MT" pitchFamily="18" charset="0"/>
              </a:rPr>
              <a:t>Confirmatory Testing:</a:t>
            </a:r>
          </a:p>
          <a:p>
            <a:pPr lvl="1"/>
            <a:r>
              <a:rPr lang="en-US" dirty="0" smtClean="0">
                <a:latin typeface="Albertus MT" pitchFamily="18" charset="0"/>
              </a:rPr>
              <a:t>Specific </a:t>
            </a:r>
            <a:r>
              <a:rPr lang="en-US" dirty="0">
                <a:latin typeface="Albertus MT" pitchFamily="18" charset="0"/>
              </a:rPr>
              <a:t>to particular body fluids and/or sometimes to a particular species</a:t>
            </a:r>
            <a:r>
              <a:rPr lang="en-US" dirty="0" smtClean="0">
                <a:latin typeface="Albertus MT" pitchFamily="18" charset="0"/>
              </a:rPr>
              <a:t>.</a:t>
            </a:r>
          </a:p>
          <a:p>
            <a:pPr lvl="1"/>
            <a:r>
              <a:rPr lang="en-US" dirty="0" smtClean="0">
                <a:latin typeface="Albertus MT" pitchFamily="18" charset="0"/>
              </a:rPr>
              <a:t>DNA testing considered confirmatory. </a:t>
            </a:r>
          </a:p>
          <a:p>
            <a:endParaRPr lang="en-US" dirty="0"/>
          </a:p>
          <a:p>
            <a:endParaRPr lang="en-US" dirty="0"/>
          </a:p>
        </p:txBody>
      </p:sp>
      <p:sp>
        <p:nvSpPr>
          <p:cNvPr id="2" name="Title 1"/>
          <p:cNvSpPr>
            <a:spLocks noGrp="1"/>
          </p:cNvSpPr>
          <p:nvPr>
            <p:ph type="title"/>
          </p:nvPr>
        </p:nvSpPr>
        <p:spPr/>
        <p:txBody>
          <a:bodyPr>
            <a:normAutofit fontScale="90000"/>
          </a:bodyPr>
          <a:lstStyle/>
          <a:p>
            <a:r>
              <a:rPr lang="en-US" b="1" dirty="0" smtClean="0">
                <a:solidFill>
                  <a:prstClr val="black"/>
                </a:solidFill>
                <a:latin typeface="Albertus MT" pitchFamily="18" charset="0"/>
              </a:rPr>
              <a:t/>
            </a:r>
            <a:br>
              <a:rPr lang="en-US" b="1" dirty="0" smtClean="0">
                <a:solidFill>
                  <a:prstClr val="black"/>
                </a:solidFill>
                <a:latin typeface="Albertus MT" pitchFamily="18" charset="0"/>
              </a:rPr>
            </a:br>
            <a:r>
              <a:rPr lang="en-US" b="1" dirty="0" smtClean="0">
                <a:solidFill>
                  <a:prstClr val="black"/>
                </a:solidFill>
                <a:latin typeface="Albertus MT" pitchFamily="18" charset="0"/>
              </a:rPr>
              <a:t>DNA </a:t>
            </a:r>
            <a:r>
              <a:rPr lang="en-US" b="1" dirty="0">
                <a:solidFill>
                  <a:prstClr val="black"/>
                </a:solidFill>
                <a:latin typeface="Albertus MT" pitchFamily="18" charset="0"/>
              </a:rPr>
              <a:t>Testing </a:t>
            </a:r>
            <a:r>
              <a:rPr lang="en-US" b="1" dirty="0" smtClean="0">
                <a:solidFill>
                  <a:prstClr val="black"/>
                </a:solidFill>
                <a:latin typeface="Albertus MT" pitchFamily="18" charset="0"/>
              </a:rPr>
              <a:t>Process:</a:t>
            </a:r>
            <a:r>
              <a:rPr lang="en-US" b="1" dirty="0">
                <a:solidFill>
                  <a:prstClr val="black"/>
                </a:solidFill>
                <a:latin typeface="Albertus MT" pitchFamily="18" charset="0"/>
              </a:rPr>
              <a:t/>
            </a:r>
            <a:br>
              <a:rPr lang="en-US" b="1" dirty="0">
                <a:solidFill>
                  <a:prstClr val="black"/>
                </a:solidFill>
                <a:latin typeface="Albertus MT" pitchFamily="18" charset="0"/>
              </a:rPr>
            </a:br>
            <a:r>
              <a:rPr lang="en-US" sz="3600" b="1" dirty="0">
                <a:solidFill>
                  <a:prstClr val="black"/>
                </a:solidFill>
                <a:latin typeface="Albertus MT" pitchFamily="18" charset="0"/>
              </a:rPr>
              <a:t>1. </a:t>
            </a:r>
            <a:r>
              <a:rPr lang="en-US" sz="3600" dirty="0" smtClean="0">
                <a:solidFill>
                  <a:schemeClr val="tx1"/>
                </a:solidFill>
                <a:latin typeface="Albertus MT" pitchFamily="18" charset="0"/>
              </a:rPr>
              <a:t>Serology/</a:t>
            </a:r>
            <a:r>
              <a:rPr lang="en-US" sz="3600" b="1" dirty="0" smtClean="0">
                <a:solidFill>
                  <a:prstClr val="black"/>
                </a:solidFill>
                <a:latin typeface="Albertus MT" pitchFamily="18" charset="0"/>
              </a:rPr>
              <a:t>Evidence Screening</a:t>
            </a:r>
            <a:r>
              <a:rPr lang="en-US" dirty="0"/>
              <a:t/>
            </a:r>
            <a:br>
              <a:rPr lang="en-US" dirty="0"/>
            </a:br>
            <a:endParaRPr lang="en-US" dirty="0"/>
          </a:p>
        </p:txBody>
      </p:sp>
    </p:spTree>
    <p:extLst>
      <p:ext uri="{BB962C8B-B14F-4D97-AF65-F5344CB8AC3E}">
        <p14:creationId xmlns:p14="http://schemas.microsoft.com/office/powerpoint/2010/main" val="281997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b="1" dirty="0">
                <a:latin typeface="Albertus MT" pitchFamily="18" charset="0"/>
              </a:rPr>
              <a:t>Identifying Semen: </a:t>
            </a:r>
            <a:r>
              <a:rPr lang="en-US" dirty="0">
                <a:latin typeface="Albertus MT" pitchFamily="18" charset="0"/>
              </a:rPr>
              <a:t>seminal fluid and spermatozoa (sperm) </a:t>
            </a:r>
          </a:p>
          <a:p>
            <a:r>
              <a:rPr lang="en-US" dirty="0" smtClean="0">
                <a:latin typeface="Albertus MT" pitchFamily="18" charset="0"/>
              </a:rPr>
              <a:t>Presumptive: </a:t>
            </a:r>
          </a:p>
          <a:p>
            <a:pPr lvl="1"/>
            <a:r>
              <a:rPr lang="en-US" dirty="0" smtClean="0">
                <a:latin typeface="Albertus MT" pitchFamily="18" charset="0"/>
              </a:rPr>
              <a:t>Ultraviolet </a:t>
            </a:r>
            <a:r>
              <a:rPr lang="en-US" dirty="0">
                <a:latin typeface="Albertus MT" pitchFamily="18" charset="0"/>
              </a:rPr>
              <a:t>(UV) Light or Alternate Light </a:t>
            </a:r>
            <a:r>
              <a:rPr lang="en-US" dirty="0" smtClean="0">
                <a:latin typeface="Albertus MT" pitchFamily="18" charset="0"/>
              </a:rPr>
              <a:t>Source</a:t>
            </a:r>
          </a:p>
          <a:p>
            <a:pPr lvl="1"/>
            <a:r>
              <a:rPr lang="en-US" b="1" dirty="0" smtClean="0">
                <a:latin typeface="Albertus MT" pitchFamily="18" charset="0"/>
              </a:rPr>
              <a:t>Acid </a:t>
            </a:r>
            <a:r>
              <a:rPr lang="en-US" b="1" dirty="0">
                <a:latin typeface="Albertus MT" pitchFamily="18" charset="0"/>
              </a:rPr>
              <a:t>phosphatase </a:t>
            </a:r>
            <a:r>
              <a:rPr lang="en-US" dirty="0">
                <a:latin typeface="Albertus MT" pitchFamily="18" charset="0"/>
              </a:rPr>
              <a:t>(AP) </a:t>
            </a:r>
            <a:r>
              <a:rPr lang="en-US" dirty="0" smtClean="0">
                <a:latin typeface="Albertus MT" pitchFamily="18" charset="0"/>
              </a:rPr>
              <a:t>screening:</a:t>
            </a:r>
          </a:p>
          <a:p>
            <a:pPr lvl="2"/>
            <a:r>
              <a:rPr lang="en-US" sz="2500" dirty="0" smtClean="0">
                <a:latin typeface="Albertus MT" pitchFamily="18" charset="0"/>
              </a:rPr>
              <a:t> screen for seminal fluid using </a:t>
            </a:r>
            <a:r>
              <a:rPr lang="en-US" sz="2500" dirty="0" err="1" smtClean="0">
                <a:latin typeface="Albertus MT" pitchFamily="18" charset="0"/>
              </a:rPr>
              <a:t>Brentamine</a:t>
            </a:r>
            <a:r>
              <a:rPr lang="en-US" sz="2500" dirty="0" smtClean="0">
                <a:latin typeface="Albertus MT" pitchFamily="18" charset="0"/>
              </a:rPr>
              <a:t> spot test.</a:t>
            </a:r>
            <a:endParaRPr lang="en-US" sz="2500" dirty="0">
              <a:latin typeface="Albertus MT" pitchFamily="18" charset="0"/>
            </a:endParaRPr>
          </a:p>
          <a:p>
            <a:r>
              <a:rPr lang="en-US" dirty="0" smtClean="0">
                <a:latin typeface="Albertus MT" pitchFamily="18" charset="0"/>
              </a:rPr>
              <a:t>Confirmatory:</a:t>
            </a:r>
          </a:p>
          <a:p>
            <a:pPr lvl="1"/>
            <a:r>
              <a:rPr lang="en-US" dirty="0" smtClean="0">
                <a:latin typeface="Albertus MT" pitchFamily="18" charset="0"/>
              </a:rPr>
              <a:t>Microscopic </a:t>
            </a:r>
            <a:r>
              <a:rPr lang="en-US" dirty="0">
                <a:latin typeface="Albertus MT" pitchFamily="18" charset="0"/>
              </a:rPr>
              <a:t>Identification of </a:t>
            </a:r>
            <a:r>
              <a:rPr lang="en-US" dirty="0" smtClean="0">
                <a:latin typeface="Albertus MT" pitchFamily="18" charset="0"/>
              </a:rPr>
              <a:t>Sperm: </a:t>
            </a:r>
          </a:p>
          <a:p>
            <a:pPr lvl="2"/>
            <a:r>
              <a:rPr lang="en-US" dirty="0" smtClean="0">
                <a:latin typeface="Albertus MT" pitchFamily="18" charset="0"/>
              </a:rPr>
              <a:t>stains </a:t>
            </a:r>
            <a:r>
              <a:rPr lang="en-US" dirty="0">
                <a:latin typeface="Albertus MT" pitchFamily="18" charset="0"/>
              </a:rPr>
              <a:t>commonly used for visualization of sperm are nuclear fast red (red stain) and </a:t>
            </a:r>
            <a:r>
              <a:rPr lang="en-US" dirty="0" err="1">
                <a:latin typeface="Albertus MT" pitchFamily="18" charset="0"/>
              </a:rPr>
              <a:t>picroindigocarmine</a:t>
            </a:r>
            <a:r>
              <a:rPr lang="en-US" dirty="0">
                <a:latin typeface="Albertus MT" pitchFamily="18" charset="0"/>
              </a:rPr>
              <a:t> (green </a:t>
            </a:r>
            <a:r>
              <a:rPr lang="en-US" dirty="0" smtClean="0">
                <a:latin typeface="Albertus MT" pitchFamily="18" charset="0"/>
              </a:rPr>
              <a:t>stain)</a:t>
            </a:r>
          </a:p>
          <a:p>
            <a:pPr lvl="1"/>
            <a:r>
              <a:rPr lang="en-US" dirty="0" smtClean="0">
                <a:latin typeface="Albertus MT" pitchFamily="18" charset="0"/>
              </a:rPr>
              <a:t>Protein </a:t>
            </a:r>
            <a:r>
              <a:rPr lang="en-US" dirty="0">
                <a:latin typeface="Albertus MT" pitchFamily="18" charset="0"/>
              </a:rPr>
              <a:t>Confirmation of </a:t>
            </a:r>
            <a:r>
              <a:rPr lang="en-US" dirty="0" smtClean="0">
                <a:latin typeface="Albertus MT" pitchFamily="18" charset="0"/>
              </a:rPr>
              <a:t>Semen: </a:t>
            </a:r>
          </a:p>
          <a:p>
            <a:pPr lvl="2"/>
            <a:r>
              <a:rPr lang="en-US" dirty="0" smtClean="0">
                <a:latin typeface="Albertus MT" pitchFamily="18" charset="0"/>
              </a:rPr>
              <a:t>test </a:t>
            </a:r>
            <a:r>
              <a:rPr lang="en-US" dirty="0">
                <a:latin typeface="Albertus MT" pitchFamily="18" charset="0"/>
              </a:rPr>
              <a:t>for a protein specific to semen known as </a:t>
            </a:r>
            <a:r>
              <a:rPr lang="en-US" b="1" dirty="0">
                <a:latin typeface="Albertus MT" pitchFamily="18" charset="0"/>
              </a:rPr>
              <a:t>prostate-specific antigen</a:t>
            </a:r>
            <a:r>
              <a:rPr lang="en-US" dirty="0">
                <a:latin typeface="Albertus MT" pitchFamily="18" charset="0"/>
              </a:rPr>
              <a:t> (</a:t>
            </a:r>
            <a:r>
              <a:rPr lang="en-US" dirty="0" smtClean="0">
                <a:latin typeface="Albertus MT" pitchFamily="18" charset="0"/>
              </a:rPr>
              <a:t>aka </a:t>
            </a:r>
            <a:r>
              <a:rPr lang="en-US" dirty="0">
                <a:latin typeface="Albertus MT" pitchFamily="18" charset="0"/>
              </a:rPr>
              <a:t>PSA or </a:t>
            </a:r>
            <a:r>
              <a:rPr lang="en-US" dirty="0" smtClean="0">
                <a:latin typeface="Albertus MT" pitchFamily="18" charset="0"/>
              </a:rPr>
              <a:t>p30)</a:t>
            </a:r>
          </a:p>
          <a:p>
            <a:pPr lvl="1"/>
            <a:r>
              <a:rPr lang="en-US" dirty="0" smtClean="0">
                <a:latin typeface="Albertus MT" pitchFamily="18" charset="0"/>
              </a:rPr>
              <a:t>DNA </a:t>
            </a:r>
            <a:r>
              <a:rPr lang="en-US" dirty="0">
                <a:latin typeface="Albertus MT" pitchFamily="18" charset="0"/>
              </a:rPr>
              <a:t>Testing</a:t>
            </a:r>
          </a:p>
          <a:p>
            <a:endParaRPr lang="en-US" dirty="0"/>
          </a:p>
        </p:txBody>
      </p:sp>
      <p:sp>
        <p:nvSpPr>
          <p:cNvPr id="2" name="Title 1"/>
          <p:cNvSpPr>
            <a:spLocks noGrp="1"/>
          </p:cNvSpPr>
          <p:nvPr>
            <p:ph type="title"/>
          </p:nvPr>
        </p:nvSpPr>
        <p:spPr/>
        <p:txBody>
          <a:bodyPr>
            <a:normAutofit fontScale="90000"/>
          </a:bodyPr>
          <a:lstStyle/>
          <a:p>
            <a:r>
              <a:rPr lang="en-US" b="1" dirty="0">
                <a:solidFill>
                  <a:prstClr val="black"/>
                </a:solidFill>
                <a:latin typeface="Albertus MT" pitchFamily="18" charset="0"/>
              </a:rPr>
              <a:t>DNA Testing Process:</a:t>
            </a:r>
            <a:r>
              <a:rPr lang="en-US" sz="4000" b="1" dirty="0">
                <a:solidFill>
                  <a:prstClr val="black"/>
                </a:solidFill>
                <a:latin typeface="Albertus MT" pitchFamily="18" charset="0"/>
              </a:rPr>
              <a:t/>
            </a:r>
            <a:br>
              <a:rPr lang="en-US" sz="4000" b="1" dirty="0">
                <a:solidFill>
                  <a:prstClr val="black"/>
                </a:solidFill>
                <a:latin typeface="Albertus MT" pitchFamily="18" charset="0"/>
              </a:rPr>
            </a:br>
            <a:r>
              <a:rPr lang="en-US" sz="3200" b="1" dirty="0">
                <a:solidFill>
                  <a:prstClr val="black"/>
                </a:solidFill>
                <a:latin typeface="Albertus MT" pitchFamily="18" charset="0"/>
              </a:rPr>
              <a:t>1</a:t>
            </a:r>
            <a:r>
              <a:rPr lang="en-US" sz="3600" b="1" dirty="0">
                <a:solidFill>
                  <a:prstClr val="black"/>
                </a:solidFill>
                <a:latin typeface="Albertus MT" pitchFamily="18" charset="0"/>
              </a:rPr>
              <a:t>. </a:t>
            </a:r>
            <a:r>
              <a:rPr lang="en-US" sz="3600" dirty="0">
                <a:solidFill>
                  <a:schemeClr val="tx1"/>
                </a:solidFill>
                <a:latin typeface="Albertus MT" pitchFamily="18" charset="0"/>
              </a:rPr>
              <a:t>Serology/</a:t>
            </a:r>
            <a:r>
              <a:rPr lang="en-US" sz="3600" b="1" dirty="0" smtClean="0">
                <a:solidFill>
                  <a:prstClr val="black"/>
                </a:solidFill>
                <a:latin typeface="Albertus MT" pitchFamily="18" charset="0"/>
              </a:rPr>
              <a:t>Evidence Screening (cont.)</a:t>
            </a:r>
            <a:endParaRPr lang="en-US" sz="3600" dirty="0"/>
          </a:p>
        </p:txBody>
      </p:sp>
    </p:spTree>
    <p:extLst>
      <p:ext uri="{BB962C8B-B14F-4D97-AF65-F5344CB8AC3E}">
        <p14:creationId xmlns:p14="http://schemas.microsoft.com/office/powerpoint/2010/main" val="1968305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2258</TotalTime>
  <Words>2175</Words>
  <Application>Microsoft Office PowerPoint</Application>
  <PresentationFormat>On-screen Show (4:3)</PresentationFormat>
  <Paragraphs>396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DNA Analysis  in Criminal Cases:</vt:lpstr>
      <vt:lpstr>What is DNA?</vt:lpstr>
      <vt:lpstr>DNA Inheritance and  Biological Relatedness </vt:lpstr>
      <vt:lpstr>Sources of Biological Material </vt:lpstr>
      <vt:lpstr>Potential DNA Evidence:</vt:lpstr>
      <vt:lpstr>Probative Items of Evidence from  Crime Scenes</vt:lpstr>
      <vt:lpstr>DNA Testing Process </vt:lpstr>
      <vt:lpstr> DNA Testing Process: 1. Serology/Evidence Screening </vt:lpstr>
      <vt:lpstr>DNA Testing Process: 1. Serology/Evidence Screening (cont.)</vt:lpstr>
      <vt:lpstr>DNA Testing Process: 1. Serology/Evidence Screening (cont.)</vt:lpstr>
      <vt:lpstr>DNA Testing Process: 1. Serology/Evidence Screening (cont.)</vt:lpstr>
      <vt:lpstr> DNA Testing Process: 2. Extraction </vt:lpstr>
      <vt:lpstr> DNA Testing Process: 3. Quantitation </vt:lpstr>
      <vt:lpstr>DNA Testing Process: 4. Amplification</vt:lpstr>
      <vt:lpstr>DNA Testing Process: 5. Separation </vt:lpstr>
      <vt:lpstr>DNA Testing Process: 6. Analysis and Interpretation</vt:lpstr>
      <vt:lpstr>DNA Testing Process: 6. Analysis and Interpretation</vt:lpstr>
      <vt:lpstr>DNA Testing Process: 6. Analysis and Interpretation</vt:lpstr>
      <vt:lpstr>Types of DNA Testing </vt:lpstr>
      <vt:lpstr> Nuclear DNA Basics </vt:lpstr>
      <vt:lpstr>Nuclear DNA Basics</vt:lpstr>
      <vt:lpstr>DNA Basics</vt:lpstr>
      <vt:lpstr> DNA Basics</vt:lpstr>
      <vt:lpstr>Nuclear DNA Basics</vt:lpstr>
      <vt:lpstr>Nuclear DNA Testing</vt:lpstr>
      <vt:lpstr>STR – Short Tandem Repeat</vt:lpstr>
      <vt:lpstr>STR</vt:lpstr>
      <vt:lpstr>STR (Short Tandem Repeat):</vt:lpstr>
      <vt:lpstr>Nuclear DNA Testing - Statistics</vt:lpstr>
      <vt:lpstr>Nuclear DNA Testing - Statistics</vt:lpstr>
      <vt:lpstr>Other Current DNA Testing Methods  </vt:lpstr>
      <vt:lpstr>Other Current DNA Testing Methods </vt:lpstr>
      <vt:lpstr>Other Current DNA Testing Methods </vt:lpstr>
      <vt:lpstr>Other Current DNA Testing Methods </vt:lpstr>
      <vt:lpstr>Other Current DNA Testing Methods </vt:lpstr>
      <vt:lpstr>Possible Results Upon Profile Comparison:</vt:lpstr>
      <vt:lpstr>Strategies For Using DNA To Exonerate</vt:lpstr>
      <vt:lpstr>Issues: </vt:lpstr>
      <vt:lpstr>Examples of Discretionary Calls</vt:lpstr>
      <vt:lpstr>Examples of Discretionary Calls</vt:lpstr>
      <vt:lpstr>Examples of Discretionary Calls</vt:lpstr>
      <vt:lpstr>Issues: </vt:lpstr>
      <vt:lpstr>Issues: </vt:lpstr>
      <vt:lpstr>Michigan DNA Statute </vt:lpstr>
      <vt:lpstr>DNA Case Law</vt:lpstr>
      <vt:lpstr>DNA Case Law</vt:lpstr>
      <vt:lpstr>Other Resources: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Analysis in Criminal Cases:</dc:title>
  <dc:creator>Amanda Tringl</dc:creator>
  <cp:lastModifiedBy>SADO</cp:lastModifiedBy>
  <cp:revision>73</cp:revision>
  <dcterms:created xsi:type="dcterms:W3CDTF">2016-02-29T20:29:15Z</dcterms:created>
  <dcterms:modified xsi:type="dcterms:W3CDTF">2016-04-13T17:53:54Z</dcterms:modified>
</cp:coreProperties>
</file>